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1"/>
  </p:sldMasterIdLst>
  <p:notesMasterIdLst>
    <p:notesMasterId r:id="rId22"/>
  </p:notesMasterIdLst>
  <p:handoutMasterIdLst>
    <p:handoutMasterId r:id="rId23"/>
  </p:handoutMasterIdLst>
  <p:sldIdLst>
    <p:sldId id="261" r:id="rId2"/>
    <p:sldId id="257" r:id="rId3"/>
    <p:sldId id="258" r:id="rId4"/>
    <p:sldId id="264" r:id="rId5"/>
    <p:sldId id="292" r:id="rId6"/>
    <p:sldId id="278" r:id="rId7"/>
    <p:sldId id="267" r:id="rId8"/>
    <p:sldId id="284" r:id="rId9"/>
    <p:sldId id="279" r:id="rId10"/>
    <p:sldId id="298" r:id="rId11"/>
    <p:sldId id="268" r:id="rId12"/>
    <p:sldId id="263" r:id="rId13"/>
    <p:sldId id="270" r:id="rId14"/>
    <p:sldId id="271" r:id="rId15"/>
    <p:sldId id="272" r:id="rId16"/>
    <p:sldId id="273" r:id="rId17"/>
    <p:sldId id="275" r:id="rId18"/>
    <p:sldId id="276" r:id="rId19"/>
    <p:sldId id="282" r:id="rId20"/>
    <p:sldId id="262" r:id="rId21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66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88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16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BB355646-A25A-4249-B172-4D1949A48AEC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990D3AE9-140C-6047-92FC-D021ED663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318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8A1F61A0-5486-4E47-8312-C7E877077D0E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2" tIns="46966" rIns="93932" bIns="4696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9B19E23C-DD53-9841-B8DE-03FA1723C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6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2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13" y="-8859"/>
            <a:ext cx="9167626" cy="6875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435315"/>
            <a:ext cx="5776975" cy="2148634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500" b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05733"/>
            <a:ext cx="4681000" cy="1791975"/>
          </a:xfrm>
        </p:spPr>
        <p:txBody>
          <a:bodyPr>
            <a:normAutofit/>
          </a:bodyPr>
          <a:lstStyle>
            <a:lvl1pPr marL="0" indent="0" algn="l">
              <a:lnSpc>
                <a:spcPts val="2700"/>
              </a:lnSpc>
              <a:buNone/>
              <a:defRPr sz="23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backtoc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493586"/>
            <a:ext cx="8229600" cy="4688266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SzPct val="100000"/>
              <a:buFont typeface="+mj-lt"/>
              <a:buAutoNum type="arabicPeriod"/>
              <a:defRPr sz="2300">
                <a:solidFill>
                  <a:schemeClr val="bg1"/>
                </a:solidFill>
              </a:defRPr>
            </a:lvl1pPr>
            <a:lvl2pPr marL="8001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2573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toc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84143"/>
            <a:ext cx="7772400" cy="2700106"/>
          </a:xfrm>
        </p:spPr>
        <p:txBody>
          <a:bodyPr anchor="t">
            <a:noAutofit/>
          </a:bodyPr>
          <a:lstStyle>
            <a:lvl1pPr algn="l">
              <a:lnSpc>
                <a:spcPts val="4800"/>
              </a:lnSpc>
              <a:defRPr sz="45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6096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Graduate School of Biomedical Sciences / Presentation Slide / August 12,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9781"/>
            <a:ext cx="8229600" cy="4197252"/>
          </a:xfrm>
        </p:spPr>
        <p:txBody>
          <a:bodyPr anchor="t">
            <a:normAutofit/>
          </a:bodyPr>
          <a:lstStyle>
            <a:lvl1pPr marL="0" indent="0">
              <a:lnSpc>
                <a:spcPts val="5200"/>
              </a:lnSpc>
              <a:buNone/>
              <a:defRPr sz="5100" b="1">
                <a:solidFill>
                  <a:srgbClr val="666666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086"/>
            <a:ext cx="8229600" cy="4525963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4pPr>
              <a:defRPr>
                <a:latin typeface="Arial"/>
                <a:cs typeface="Arial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6096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Graduate School of Biomedical Sciences / Presentation Slide / August 12,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6096"/>
            <a:ext cx="8229600" cy="625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356350"/>
            <a:ext cx="6096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Graduate School of Biomedical Sciences / Presentation Slide / August 12, 2014</a:t>
            </a:r>
            <a:endParaRPr lang="en-US" dirty="0"/>
          </a:p>
        </p:txBody>
      </p:sp>
      <p:pic>
        <p:nvPicPr>
          <p:cNvPr id="9" name="Picture 8" descr="pptback-02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4572" y="6721475"/>
            <a:ext cx="9153144" cy="146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2" r:id="rId2"/>
    <p:sldLayoutId id="2147483708" r:id="rId3"/>
    <p:sldLayoutId id="2147483711" r:id="rId4"/>
    <p:sldLayoutId id="2147483707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70000"/>
        <a:buFont typeface="Lucida Grande"/>
        <a:buChar char="▶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124" y="1432355"/>
            <a:ext cx="5776975" cy="2148634"/>
          </a:xfrm>
        </p:spPr>
        <p:txBody>
          <a:bodyPr>
            <a:normAutofit/>
          </a:bodyPr>
          <a:lstStyle/>
          <a:p>
            <a:r>
              <a:rPr lang="en-US" dirty="0" smtClean="0"/>
              <a:t>Master of Science in </a:t>
            </a:r>
            <a:r>
              <a:rPr lang="en-US" dirty="0" smtClean="0"/>
              <a:t>Biostatistics</a:t>
            </a:r>
            <a:br>
              <a:rPr lang="en-US" dirty="0" smtClean="0"/>
            </a:br>
            <a:r>
              <a:rPr lang="en-US" sz="3100" dirty="0" smtClean="0"/>
              <a:t>Clinical Applications Track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184" y="3564823"/>
            <a:ext cx="5604933" cy="19854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/>
              <a:t>Information Session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Emilia Bagiella, PhD &amp; Emma K. T. Benn, </a:t>
            </a:r>
            <a:r>
              <a:rPr lang="en-US" sz="1600" dirty="0" err="1" smtClean="0"/>
              <a:t>DrPH</a:t>
            </a:r>
            <a:endParaRPr lang="en-US" sz="1600" dirty="0" smtClean="0"/>
          </a:p>
          <a:p>
            <a:pPr>
              <a:lnSpc>
                <a:spcPct val="120000"/>
              </a:lnSpc>
            </a:pPr>
            <a:r>
              <a:rPr lang="en-US" sz="1600" dirty="0" smtClean="0"/>
              <a:t>Program Co-Directors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2184" y="5967562"/>
            <a:ext cx="6828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60" dirty="0" smtClean="0">
                <a:solidFill>
                  <a:schemeClr val="bg1"/>
                </a:solidFill>
                <a:latin typeface="Arial (Headings)"/>
                <a:cs typeface="Arial (Headings)"/>
              </a:rPr>
              <a:t>Web: www.icahn.mssm.edu/MSbiostat </a:t>
            </a:r>
          </a:p>
          <a:p>
            <a:r>
              <a:rPr lang="en-US" sz="1600" b="1" spc="60" dirty="0" smtClean="0">
                <a:solidFill>
                  <a:schemeClr val="bg1"/>
                </a:solidFill>
                <a:latin typeface="Arial (Headings)"/>
                <a:cs typeface="Arial (Headings)"/>
              </a:rPr>
              <a:t>Email: MSbiostat@mssm.edu</a:t>
            </a:r>
            <a:endParaRPr lang="en-US" sz="1600" b="1" spc="60" dirty="0">
              <a:solidFill>
                <a:schemeClr val="bg1"/>
              </a:solidFill>
              <a:latin typeface="Arial (Headings)"/>
              <a:cs typeface="Arial (Heading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lnSpc>
                <a:spcPct val="100000"/>
              </a:lnSpc>
            </a:pPr>
            <a:r>
              <a:rPr lang="en-US" dirty="0" smtClean="0"/>
              <a:t>Clinical Researchers’ Increasing Need for Biostatistics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0499" y="1061268"/>
            <a:ext cx="8791576" cy="54538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800" b="1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b="1" dirty="0"/>
              <a:t>Academic medical centers require clinicians to secure federal research funding.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b="1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/>
              <a:t>NIH calls for </a:t>
            </a:r>
            <a:r>
              <a:rPr lang="en-US" sz="2000" b="1" u="sng" dirty="0" smtClean="0"/>
              <a:t>rigor and reproducibility</a:t>
            </a:r>
            <a:r>
              <a:rPr lang="en-US" sz="2000" b="1" dirty="0" smtClean="0"/>
              <a:t> which increases need for extensive statistical expertise across entire clinical research team.</a:t>
            </a:r>
            <a:endParaRPr lang="en-US" sz="2000" b="1" dirty="0"/>
          </a:p>
          <a:p>
            <a:pPr marL="0" indent="0">
              <a:lnSpc>
                <a:spcPct val="120000"/>
              </a:lnSpc>
              <a:buNone/>
            </a:pPr>
            <a:endParaRPr lang="en-US" sz="1800" b="1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/>
              <a:t>Statistical </a:t>
            </a:r>
            <a:r>
              <a:rPr lang="en-US" sz="2000" b="1" dirty="0"/>
              <a:t>boot camps not always sufficient.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FFFF00"/>
                </a:solidFill>
              </a:rPr>
              <a:t>Introductory knowledge provided.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FFFF00"/>
                </a:solidFill>
              </a:rPr>
              <a:t>Advanced understanding of theoretical underpinnings requires a longer term, structured academic program.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b="1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/>
              <a:t>Longer term </a:t>
            </a:r>
            <a:r>
              <a:rPr lang="en-US" sz="2000" b="1" u="sng" dirty="0" smtClean="0"/>
              <a:t>YES</a:t>
            </a:r>
            <a:r>
              <a:rPr lang="en-US" sz="2000" b="1" dirty="0" smtClean="0"/>
              <a:t>, but two years </a:t>
            </a:r>
            <a:r>
              <a:rPr lang="en-US" sz="2000" b="1" u="sng" dirty="0" smtClean="0"/>
              <a:t>TOO LONG</a:t>
            </a:r>
            <a:r>
              <a:rPr lang="en-US" sz="2000" b="1" dirty="0" smtClean="0"/>
              <a:t>.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400" b="1" dirty="0" smtClean="0"/>
          </a:p>
          <a:p>
            <a:pPr marL="457200" lvl="1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Master of Science in Biostatistics – Clinical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Sponsored by Center for Biostatistics &amp; Department of Population Health Science and Policy at ISMMS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  <a:buFont typeface="+mj-lt"/>
              <a:buAutoNum type="arabicPeriod" startAt="2"/>
            </a:pPr>
            <a:r>
              <a:rPr lang="en-US" dirty="0" smtClean="0"/>
              <a:t>Designed to prepare individuals to thrive as clinical and translational researchers with strong methodological foundation in study design (e.g. clinical trials) and analysis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lnSpc>
                <a:spcPct val="100000"/>
              </a:lnSpc>
              <a:buAutoNum type="arabicPeriod" startAt="2"/>
            </a:pPr>
            <a:r>
              <a:rPr lang="en-US" dirty="0" smtClean="0"/>
              <a:t>Distinctive, accelerated 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One year, full-time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Comprehensive didactic training for conducting high-quality clinical and translational research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Curriculum emphasizes strong quantitative training to address complex challenges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lnSpc>
                <a:spcPct val="100000"/>
              </a:lnSpc>
              <a:buAutoNum type="arabicPeriod" startAt="2"/>
            </a:pPr>
            <a:r>
              <a:rPr lang="en-US" dirty="0" smtClean="0"/>
              <a:t>Student-centered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Small cohort size (5 – 10 students)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xcellent mentorship and individualized attention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lnSpc>
                <a:spcPct val="100000"/>
              </a:lnSpc>
              <a:buAutoNum type="arabicPeriod" startAt="2"/>
            </a:pPr>
            <a:r>
              <a:rPr lang="en-US" dirty="0" smtClean="0"/>
              <a:t>Uniquely positioned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24906" y="237575"/>
            <a:ext cx="6511602" cy="1477189"/>
          </a:xfrm>
        </p:spPr>
        <p:txBody>
          <a:bodyPr>
            <a:noAutofit/>
          </a:bodyPr>
          <a:lstStyle/>
          <a:p>
            <a:r>
              <a:rPr lang="en-US" sz="2600" dirty="0" smtClean="0"/>
              <a:t>The Graduate School of Biomedical Sciences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i="1" dirty="0" smtClean="0"/>
              <a:t>Science That Changes Medicine</a:t>
            </a:r>
            <a:endParaRPr lang="en-US" sz="1800" i="1" baseline="30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365452" y="1666746"/>
            <a:ext cx="73213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i="1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1494" y="65043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338175"/>
            <a:ext cx="1295399" cy="179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tangle 39"/>
          <p:cNvSpPr>
            <a:spLocks noChangeArrowheads="1"/>
          </p:cNvSpPr>
          <p:nvPr/>
        </p:nvSpPr>
        <p:spPr bwMode="auto">
          <a:xfrm>
            <a:off x="457202" y="2714400"/>
            <a:ext cx="3890106" cy="263760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AEE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r>
              <a:rPr lang="en-US" sz="1200" dirty="0" smtClean="0">
                <a:solidFill>
                  <a:schemeClr val="bg1"/>
                </a:solidFill>
                <a:latin typeface="+mj-lt"/>
              </a:rPr>
              <a:t>Programs Across the Translational Health Continuum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Rectangle 39"/>
          <p:cNvSpPr>
            <a:spLocks noChangeArrowheads="1"/>
          </p:cNvSpPr>
          <p:nvPr/>
        </p:nvSpPr>
        <p:spPr bwMode="auto">
          <a:xfrm>
            <a:off x="4526018" y="2698706"/>
            <a:ext cx="4160782" cy="279454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AEE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Basic Sciences PhD Multidisciplinary Training Areas 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Rectangle 39"/>
          <p:cNvSpPr>
            <a:spLocks noChangeArrowheads="1"/>
          </p:cNvSpPr>
          <p:nvPr/>
        </p:nvSpPr>
        <p:spPr bwMode="auto">
          <a:xfrm>
            <a:off x="4533339" y="5120405"/>
            <a:ext cx="4146139" cy="260382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AEE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r>
              <a:rPr lang="en-US" sz="1200" dirty="0" smtClean="0">
                <a:solidFill>
                  <a:srgbClr val="FFFFFF"/>
                </a:solidFill>
                <a:latin typeface="+mj-lt"/>
              </a:rPr>
              <a:t>Quick Facts</a:t>
            </a:r>
            <a:endParaRPr lang="en-US" sz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40659" y="5496940"/>
            <a:ext cx="42607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1400" b="1" dirty="0" smtClean="0"/>
              <a:t> Ranked </a:t>
            </a:r>
            <a:r>
              <a:rPr lang="en-US" sz="1400" b="1" dirty="0" smtClean="0"/>
              <a:t>2</a:t>
            </a:r>
            <a:r>
              <a:rPr lang="en-US" sz="1400" b="1" baseline="30000" dirty="0" smtClean="0"/>
              <a:t>nd</a:t>
            </a:r>
            <a:r>
              <a:rPr lang="en-US" sz="1400" b="1" dirty="0" smtClean="0"/>
              <a:t> among private U.S</a:t>
            </a:r>
            <a:r>
              <a:rPr lang="en-US" sz="1400" b="1" dirty="0" smtClean="0"/>
              <a:t>. medical schools for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 NIH-sponsored </a:t>
            </a:r>
            <a:r>
              <a:rPr lang="en-US" sz="1400" b="1" dirty="0" smtClean="0"/>
              <a:t>funding per investigator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Over </a:t>
            </a:r>
            <a:r>
              <a:rPr lang="en-US" sz="1400" dirty="0" smtClean="0"/>
              <a:t>285 </a:t>
            </a:r>
            <a:r>
              <a:rPr lang="en-US" sz="1400" dirty="0" smtClean="0"/>
              <a:t>Research Laboratories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124906" y="1197963"/>
            <a:ext cx="6676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The Graduate School is 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uniquely positioned within a world-class medical school and health system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. We have broken down the barriers to collaboration, allowing students to connect science, biostatistics, medicine, education and health care delivery. 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2" y="3023880"/>
            <a:ext cx="389010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PhD Program (Basic Sciences)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MD/PhD Program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/>
              <a:t> </a:t>
            </a:r>
            <a:r>
              <a:rPr lang="en-US" sz="1400" b="1" dirty="0" smtClean="0"/>
              <a:t>MS in Biostatistics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MS </a:t>
            </a:r>
            <a:r>
              <a:rPr lang="en-US" sz="1400" dirty="0"/>
              <a:t>in Biomedical </a:t>
            </a:r>
            <a:r>
              <a:rPr lang="en-US" sz="1400" dirty="0" smtClean="0"/>
              <a:t>Sciences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MS in Bioethics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MS in Biomedical Informatics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PhD in Clinical Research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MS in Clinical </a:t>
            </a:r>
            <a:r>
              <a:rPr lang="en-US" sz="1400" dirty="0"/>
              <a:t>Research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MS in Genetic Counseling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MS in Health Care Delivery Leadership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Masters in Public Health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MSW/MPH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Summer Undergraduate Research Program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Post Baccalaureate Research Education Program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Clinical Research Education Program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Advanced Certificate in Public Health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Physician Scholars PhD Program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6018" y="3023880"/>
            <a:ext cx="40958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400" dirty="0"/>
              <a:t>Biophysics and Systems Biology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/>
              <a:t>Cancer Biology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/>
              <a:t>Developmental and Stem Cell Biology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/>
              <a:t>Genetics and Genomic Sciences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/>
              <a:t>Immunology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/>
              <a:t>Microbiology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/>
              <a:t>Neuroscience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Master of Science in Biostatistics – Program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To be eligible for the MS in Biostatistics </a:t>
            </a:r>
            <a:r>
              <a:rPr lang="en-US" b="1" dirty="0" smtClean="0"/>
              <a:t>Program Clinical Applications Track, </a:t>
            </a:r>
            <a:r>
              <a:rPr lang="en-US" b="1" dirty="0"/>
              <a:t>students </a:t>
            </a:r>
            <a:r>
              <a:rPr lang="en-US" b="1" dirty="0" smtClean="0"/>
              <a:t>must: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b="1" dirty="0" smtClean="0"/>
              <a:t>Be a clinical researcher (e.g. MD, DDS, PhD,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b="1" dirty="0" smtClean="0"/>
              <a:t>Be actively involved in a research project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b="1" dirty="0" smtClean="0"/>
              <a:t>Have completed at </a:t>
            </a:r>
            <a:r>
              <a:rPr lang="en-US" sz="1900" b="1" dirty="0"/>
              <a:t>least </a:t>
            </a:r>
            <a:r>
              <a:rPr lang="en-US" sz="1900" b="1" dirty="0" smtClean="0"/>
              <a:t>1 semester </a:t>
            </a:r>
            <a:r>
              <a:rPr lang="en-US" sz="1900" b="1" dirty="0"/>
              <a:t>of college-level calculus </a:t>
            </a:r>
            <a:r>
              <a:rPr lang="en-US" sz="1900" b="1" dirty="0" smtClean="0"/>
              <a:t>w/ </a:t>
            </a:r>
            <a:r>
              <a:rPr lang="en-US" sz="1900" b="1" dirty="0"/>
              <a:t>grade of B or higher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b="1" dirty="0" smtClean="0"/>
              <a:t>Have completed at </a:t>
            </a:r>
            <a:r>
              <a:rPr lang="en-US" sz="1900" b="1" dirty="0"/>
              <a:t>least 1 college-level linear algebra course </a:t>
            </a:r>
            <a:r>
              <a:rPr lang="en-US" sz="1900" b="1" dirty="0" smtClean="0"/>
              <a:t>w/ grade </a:t>
            </a:r>
            <a:r>
              <a:rPr lang="en-US" sz="1900" b="1" dirty="0"/>
              <a:t>of B or higher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b="1" dirty="0" smtClean="0"/>
              <a:t>TOEFL </a:t>
            </a:r>
            <a:r>
              <a:rPr lang="en-US" sz="1900" b="1" dirty="0"/>
              <a:t>for applicants from non-English speaking </a:t>
            </a:r>
            <a:r>
              <a:rPr lang="en-US" sz="1900" b="1" dirty="0" smtClean="0"/>
              <a:t>countries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/>
              <a:t>GRE (optional)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+mj-lt"/>
              <a:buAutoNum type="arabicPeriod" startAt="2"/>
            </a:pPr>
            <a:r>
              <a:rPr lang="en-US" dirty="0" smtClean="0"/>
              <a:t>Prior exposure to statistics/biostatistics not required</a:t>
            </a:r>
          </a:p>
          <a:p>
            <a:pPr>
              <a:buFont typeface="+mj-lt"/>
              <a:buAutoNum type="arabicPeriod" startAt="3"/>
            </a:pPr>
            <a:endParaRPr lang="en-US" dirty="0" smtClean="0"/>
          </a:p>
          <a:p>
            <a:pPr>
              <a:buFont typeface="+mj-lt"/>
              <a:buAutoNum type="arabicPeriod" startAt="3"/>
            </a:pPr>
            <a:r>
              <a:rPr lang="en-US" dirty="0" smtClean="0"/>
              <a:t>Knowledge of mathematical/statistical programming language not required, but certainly helpful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821"/>
            <a:ext cx="8229600" cy="625171"/>
          </a:xfrm>
        </p:spPr>
        <p:txBody>
          <a:bodyPr>
            <a:normAutofit/>
          </a:bodyPr>
          <a:lstStyle/>
          <a:p>
            <a:r>
              <a:rPr lang="en-US" dirty="0" smtClean="0"/>
              <a:t>Master of Science in Biostatistics –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701935"/>
            <a:ext cx="8229600" cy="46882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/>
              <a:t>One year curriculum = 31 core credits + ≥ 3 elective credits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841121"/>
              </p:ext>
            </p:extLst>
          </p:nvPr>
        </p:nvGraphicFramePr>
        <p:xfrm>
          <a:off x="2620337" y="1065152"/>
          <a:ext cx="3750945" cy="5783580"/>
        </p:xfrm>
        <a:graphic>
          <a:graphicData uri="http://schemas.openxmlformats.org/drawingml/2006/table">
            <a:tbl>
              <a:tblPr firstRow="1" firstCol="1" bandRow="1"/>
              <a:tblGrid>
                <a:gridCol w="3144520"/>
                <a:gridCol w="60642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FALL TERM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Course Title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Credits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Introduction to Advanced Biostatistics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Fundamentals of Epidemiology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Probability and Inference I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Responsible Conduct</a:t>
                      </a:r>
                      <a:r>
                        <a:rPr lang="en-US" sz="1200" b="1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of Research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Capstone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Clinical Trials Management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Introduction to R Programming (Elective)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SPRING I TERM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Course Title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Credits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Applied Linear Models I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Analysis of Categorical Data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Applied Biostatistics in Clinical Trials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Capstone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Health Economics</a:t>
                      </a:r>
                      <a:r>
                        <a:rPr lang="en-US" sz="1200" i="1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(Elective)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US" sz="1200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SPRING II TERM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Course Title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Credits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Race and Causal Inference Seminar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Capstone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Grant Writing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The Drug Development Process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Applied Analysis of Healthcare Databases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Pharmacoeconomics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(Elective)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Required Credits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Minimum Elective Credits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Total Credits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490121" y="2376636"/>
            <a:ext cx="1138677" cy="2697480"/>
            <a:chOff x="1490121" y="2794000"/>
            <a:chExt cx="1138677" cy="236617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490133" y="2802467"/>
              <a:ext cx="1130204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498594" y="4268372"/>
              <a:ext cx="1130204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490121" y="5150386"/>
              <a:ext cx="1130204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490121" y="2794000"/>
              <a:ext cx="0" cy="23661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041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Master of Science in Biostatistics –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Capstone Objectives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Engage students </a:t>
            </a:r>
            <a:r>
              <a:rPr lang="en-US" dirty="0" smtClean="0"/>
              <a:t>in important discourse surrounding </a:t>
            </a:r>
            <a:r>
              <a:rPr lang="en-US" b="1" dirty="0" smtClean="0"/>
              <a:t>data management and research ethics </a:t>
            </a:r>
            <a:r>
              <a:rPr lang="en-US" i="1" dirty="0" smtClean="0"/>
              <a:t>– Fall Term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Challenge students to operationalize conceptual research questions </a:t>
            </a:r>
            <a:r>
              <a:rPr lang="en-US" dirty="0" smtClean="0"/>
              <a:t>into testable hypotheses and to </a:t>
            </a:r>
            <a:r>
              <a:rPr lang="en-US" b="1" dirty="0" smtClean="0"/>
              <a:t>determine the appropriate analytic methods </a:t>
            </a:r>
            <a:r>
              <a:rPr lang="en-US" dirty="0" smtClean="0"/>
              <a:t>to test their hypotheses </a:t>
            </a:r>
            <a:r>
              <a:rPr lang="en-US" i="1" dirty="0" smtClean="0"/>
              <a:t>– Spring I Term</a:t>
            </a:r>
          </a:p>
          <a:p>
            <a:pPr marL="457200" lvl="1" indent="0">
              <a:buNone/>
            </a:pPr>
            <a:endParaRPr lang="en-US" b="1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Provide students with the opportunity to shadow Biostatistics faculty </a:t>
            </a:r>
            <a:r>
              <a:rPr lang="en-US" dirty="0" smtClean="0"/>
              <a:t>in the Center for Biostatistics consultation service </a:t>
            </a:r>
            <a:r>
              <a:rPr lang="en-US" i="1" dirty="0" smtClean="0"/>
              <a:t>– Spring II Term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Contribute appropriate study design-related and </a:t>
            </a:r>
            <a:r>
              <a:rPr lang="en-US" b="1" dirty="0" err="1" smtClean="0"/>
              <a:t>methodologic</a:t>
            </a:r>
            <a:r>
              <a:rPr lang="en-US" b="1" dirty="0" smtClean="0"/>
              <a:t> solutions </a:t>
            </a:r>
            <a:r>
              <a:rPr lang="en-US" dirty="0" smtClean="0"/>
              <a:t>to your cutting edge research questions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Conduct </a:t>
            </a:r>
            <a:r>
              <a:rPr lang="en-US" b="1" dirty="0" smtClean="0"/>
              <a:t>mentor-guided </a:t>
            </a:r>
            <a:r>
              <a:rPr lang="en-US" dirty="0" smtClean="0"/>
              <a:t>preliminary </a:t>
            </a:r>
            <a:r>
              <a:rPr lang="en-US" b="1" dirty="0" smtClean="0"/>
              <a:t>analyses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Disseminate findings </a:t>
            </a:r>
            <a:r>
              <a:rPr lang="en-US" dirty="0" smtClean="0"/>
              <a:t>to an institution-wide audience </a:t>
            </a:r>
            <a:r>
              <a:rPr lang="en-US" b="1" dirty="0" smtClean="0"/>
              <a:t>at the annual MS in Biostatistics Capstone Symposium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Master of Science in Biostatistics – Admissions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62075"/>
            <a:ext cx="8229600" cy="529211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Clinical Applications Track Application Deadline  </a:t>
            </a:r>
          </a:p>
          <a:p>
            <a:pPr lvl="1"/>
            <a:r>
              <a:rPr lang="en-US" b="1" dirty="0" smtClean="0"/>
              <a:t>Priority Application Deadline: January 15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Final Application Deadline: April 1</a:t>
            </a:r>
            <a:r>
              <a:rPr lang="en-US" b="1" baseline="30000" dirty="0" smtClean="0"/>
              <a:t>st</a:t>
            </a:r>
            <a:r>
              <a:rPr lang="en-US" b="1" dirty="0" smtClean="0"/>
              <a:t> </a:t>
            </a:r>
          </a:p>
          <a:p>
            <a:r>
              <a:rPr lang="en-US" b="1" dirty="0"/>
              <a:t>Online application: </a:t>
            </a:r>
            <a:r>
              <a:rPr lang="en-US" b="1" dirty="0" smtClean="0">
                <a:solidFill>
                  <a:srgbClr val="FFFF00"/>
                </a:solidFill>
              </a:rPr>
              <a:t>https://applygs.mssm.edu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 smtClean="0"/>
              <a:t>Application 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Online application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Background and demographics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Personal statement (≤700 words) – </a:t>
            </a:r>
            <a:r>
              <a:rPr lang="en-US" b="1" dirty="0" smtClean="0">
                <a:solidFill>
                  <a:srgbClr val="FFFF00"/>
                </a:solidFill>
              </a:rPr>
              <a:t>motivation for applying and how an MS in Biostatistics degree will help advance your career in clinical and translational research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Current CV or resume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Non-refundable application fee ($80)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Official Transcripts – undergraduate and graduate (if applicable)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Mail to: </a:t>
            </a:r>
          </a:p>
          <a:p>
            <a:pPr marL="914400" lvl="2" indent="0">
              <a:buNone/>
            </a:pPr>
            <a:r>
              <a:rPr lang="en-US" b="1" dirty="0" smtClean="0"/>
              <a:t>          ISMMS Office of Admissions</a:t>
            </a:r>
          </a:p>
          <a:p>
            <a:pPr marL="914400" lvl="2" indent="0">
              <a:buNone/>
            </a:pPr>
            <a:r>
              <a:rPr lang="en-US" b="1" dirty="0" smtClean="0"/>
              <a:t>          One Gustave L. Levy Place</a:t>
            </a:r>
          </a:p>
          <a:p>
            <a:pPr marL="914400" lvl="2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Box 1002</a:t>
            </a:r>
          </a:p>
          <a:p>
            <a:pPr marL="914400" lvl="2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New York, NY, 10029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Two Letters of Recommendation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Recommenders submit LORs via online application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GRE (optional) and TOEFL (if international and non-English speaking) to School Code 2464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74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Master of Science in Biostatistics – 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fee $</a:t>
            </a:r>
            <a:r>
              <a:rPr lang="en-US" dirty="0" smtClean="0"/>
              <a:t>80</a:t>
            </a:r>
          </a:p>
          <a:p>
            <a:endParaRPr lang="en-US" dirty="0" smtClean="0"/>
          </a:p>
          <a:p>
            <a:r>
              <a:rPr lang="en-US" dirty="0" smtClean="0"/>
              <a:t>Tuition is currently $41K</a:t>
            </a:r>
          </a:p>
          <a:p>
            <a:endParaRPr lang="en-US" dirty="0"/>
          </a:p>
          <a:p>
            <a:r>
              <a:rPr lang="en-US" dirty="0" smtClean="0"/>
              <a:t>Student and Activity Fees are $150 </a:t>
            </a:r>
          </a:p>
        </p:txBody>
      </p:sp>
    </p:spTree>
    <p:extLst>
      <p:ext uri="{BB962C8B-B14F-4D97-AF65-F5344CB8AC3E}">
        <p14:creationId xmlns:p14="http://schemas.microsoft.com/office/powerpoint/2010/main" val="223742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Master of Science in Biostatistics – Tuition &amp; Financial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Eligible students submit the FAFSA.  </a:t>
            </a:r>
            <a:r>
              <a:rPr lang="en-US" sz="2000" dirty="0" smtClean="0"/>
              <a:t>(US Citizen/eligible non-citizen)</a:t>
            </a:r>
          </a:p>
          <a:p>
            <a:r>
              <a:rPr lang="en-US" dirty="0" smtClean="0"/>
              <a:t>Types of aid available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/>
              <a:t>Stafford </a:t>
            </a:r>
            <a:r>
              <a:rPr lang="en-US" dirty="0" smtClean="0"/>
              <a:t>Loans</a:t>
            </a:r>
            <a:br>
              <a:rPr lang="en-US" dirty="0" smtClean="0"/>
            </a:br>
            <a:r>
              <a:rPr lang="en-US" dirty="0" smtClean="0"/>
              <a:t>-Federal Direct Graduate PLUS</a:t>
            </a:r>
            <a:br>
              <a:rPr lang="en-US" dirty="0" smtClean="0"/>
            </a:br>
            <a:r>
              <a:rPr lang="en-US" dirty="0" smtClean="0"/>
              <a:t>-Private Loans</a:t>
            </a:r>
          </a:p>
          <a:p>
            <a:r>
              <a:rPr lang="en-US" dirty="0" smtClean="0"/>
              <a:t>We recommend applying for financial aid by August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r>
              <a:rPr lang="en-US" dirty="0" smtClean="0"/>
              <a:t>School code is G07026 </a:t>
            </a:r>
          </a:p>
          <a:p>
            <a:r>
              <a:rPr lang="en-US" dirty="0"/>
              <a:t>FAFSA Website </a:t>
            </a:r>
            <a:r>
              <a:rPr lang="en-US" b="1" dirty="0"/>
              <a:t>https://fafsa.ed.gov</a:t>
            </a:r>
            <a:r>
              <a:rPr lang="en-US" b="1" dirty="0" smtClean="0"/>
              <a:t>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160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of Science in Biostatistics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6250" y="1493586"/>
            <a:ext cx="8582025" cy="5021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 smtClean="0"/>
              <a:t>ISMMS: </a:t>
            </a:r>
            <a:r>
              <a:rPr lang="en-US" sz="1500" b="1" dirty="0" smtClean="0">
                <a:solidFill>
                  <a:srgbClr val="0000FF"/>
                </a:solidFill>
              </a:rPr>
              <a:t>www.icahn.mssm.edu</a:t>
            </a:r>
            <a:r>
              <a:rPr lang="en-US" sz="1500" b="1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 smtClean="0"/>
              <a:t>Center for Biostatistics: </a:t>
            </a:r>
            <a:r>
              <a:rPr lang="en-US" sz="1500" b="1" dirty="0" smtClean="0">
                <a:solidFill>
                  <a:srgbClr val="0000FF"/>
                </a:solidFill>
              </a:rPr>
              <a:t>www.icahn.mssm.edu/centerforbiostatistics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5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FFFF00"/>
                </a:solidFill>
              </a:rPr>
              <a:t>MS in Biostatistics Program Website: </a:t>
            </a:r>
            <a:r>
              <a:rPr lang="en-US" sz="1500" b="1" dirty="0" smtClean="0">
                <a:solidFill>
                  <a:srgbClr val="0000FF"/>
                </a:solidFill>
              </a:rPr>
              <a:t>www.icahn.mssm.edu/MSbiostat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500" b="1" dirty="0" smtClean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FFFF00"/>
                </a:solidFill>
              </a:rPr>
              <a:t>MS in Biostatistics Program Email: </a:t>
            </a:r>
            <a:r>
              <a:rPr lang="en-US" sz="1500" b="1" dirty="0" smtClean="0">
                <a:solidFill>
                  <a:srgbClr val="0000FF"/>
                </a:solidFill>
              </a:rPr>
              <a:t>Msbiostat@mssm.edu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500" b="1" dirty="0" smtClean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FFFF00"/>
                </a:solidFill>
              </a:rPr>
              <a:t>MS in Biostatistics Program Co-Directors: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FFFF00"/>
                </a:solidFill>
              </a:rPr>
              <a:t>Emilia Bagiella, PhD – emilia.bagiella@mountsinai.org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FFFF00"/>
                </a:solidFill>
              </a:rPr>
              <a:t>Emma K. T. Benn, </a:t>
            </a:r>
            <a:r>
              <a:rPr lang="en-US" sz="1500" b="1" dirty="0" err="1" smtClean="0">
                <a:solidFill>
                  <a:srgbClr val="FFFF00"/>
                </a:solidFill>
              </a:rPr>
              <a:t>DrPH</a:t>
            </a:r>
            <a:r>
              <a:rPr lang="en-US" sz="1500" b="1" dirty="0" smtClean="0">
                <a:solidFill>
                  <a:srgbClr val="FFFF00"/>
                </a:solidFill>
              </a:rPr>
              <a:t> – emma.benn@mountsinai.org</a:t>
            </a:r>
          </a:p>
          <a:p>
            <a:pPr marL="457200" lvl="1" indent="0">
              <a:buNone/>
            </a:pPr>
            <a:endParaRPr lang="en-US" sz="1500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FFFF00"/>
                </a:solidFill>
              </a:rPr>
              <a:t>MS in Biostatistics Administrative  Educational Coordinator: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FFFF00"/>
                </a:solidFill>
              </a:rPr>
              <a:t>	</a:t>
            </a:r>
            <a:r>
              <a:rPr lang="en-US" sz="1300" b="1" dirty="0" smtClean="0">
                <a:solidFill>
                  <a:srgbClr val="FFFF00"/>
                </a:solidFill>
              </a:rPr>
              <a:t>Mary Sandre – </a:t>
            </a:r>
            <a:r>
              <a:rPr lang="en-US" sz="1300" b="1" dirty="0" smtClean="0">
                <a:solidFill>
                  <a:srgbClr val="0000FF"/>
                </a:solidFill>
              </a:rPr>
              <a:t> </a:t>
            </a:r>
            <a:r>
              <a:rPr lang="en-US" sz="1300" b="1" dirty="0" smtClean="0">
                <a:solidFill>
                  <a:srgbClr val="FFFF00"/>
                </a:solidFill>
              </a:rPr>
              <a:t>mary.sandre@mountsinai.org</a:t>
            </a:r>
          </a:p>
          <a:p>
            <a:pPr marL="914400" lvl="2" indent="0">
              <a:buNone/>
            </a:pPr>
            <a:endParaRPr lang="en-US" sz="1500" b="1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35152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7" y="846253"/>
            <a:ext cx="8743073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316" y="386874"/>
            <a:ext cx="8743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WELCOME TO THE ICAHN SCHOOL OF MEDICINE AT MOUNT SINAI!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406" y="2141538"/>
            <a:ext cx="6383337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57200" y="1540653"/>
            <a:ext cx="8229600" cy="4688266"/>
          </a:xfrm>
        </p:spPr>
        <p:txBody>
          <a:bodyPr anchor="t">
            <a:normAutofit/>
          </a:bodyPr>
          <a:lstStyle/>
          <a:p>
            <a:r>
              <a:rPr lang="en-US" sz="2200" b="1" dirty="0" smtClean="0"/>
              <a:t>Brief Definition of Biostatistics</a:t>
            </a:r>
          </a:p>
          <a:p>
            <a:r>
              <a:rPr lang="en-US" sz="2200" b="1" dirty="0" smtClean="0"/>
              <a:t>The </a:t>
            </a:r>
            <a:r>
              <a:rPr lang="en-US" sz="2200" b="1" dirty="0"/>
              <a:t>Center for Biostatistics at </a:t>
            </a:r>
            <a:r>
              <a:rPr lang="en-US" sz="2200" b="1" dirty="0" smtClean="0"/>
              <a:t>ISMMS</a:t>
            </a:r>
          </a:p>
          <a:p>
            <a:r>
              <a:rPr lang="en-US" sz="2200" b="1" dirty="0" smtClean="0"/>
              <a:t>Clinical Researchers’ Increasing Need for Biostatistics</a:t>
            </a:r>
          </a:p>
          <a:p>
            <a:r>
              <a:rPr lang="en-US" sz="2200" b="1" dirty="0" smtClean="0"/>
              <a:t>Master of Science in Biostatistics – Clinical Applications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Program Overview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Program Eligibility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Curriculum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Admissions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Tuition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Biostatistics?</a:t>
            </a:r>
            <a:endParaRPr lang="en-US" dirty="0"/>
          </a:p>
        </p:txBody>
      </p:sp>
      <p:pic>
        <p:nvPicPr>
          <p:cNvPr id="3074" name="Picture 2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09" y="1137467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89600" y="2032000"/>
            <a:ext cx="2218267" cy="28786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59461" y="4783679"/>
            <a:ext cx="2218267" cy="28786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3909" y="6280968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http://www.worldofstatistics.org/2013/02/11/biostatistics-unveiled/</a:t>
            </a:r>
          </a:p>
        </p:txBody>
      </p:sp>
    </p:spTree>
    <p:extLst>
      <p:ext uri="{BB962C8B-B14F-4D97-AF65-F5344CB8AC3E}">
        <p14:creationId xmlns:p14="http://schemas.microsoft.com/office/powerpoint/2010/main" val="22143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Biostatistics?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93586"/>
            <a:ext cx="8229600" cy="46532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Biostatistics is a branch of statistics that allows for the analysis and interpretation of scientific data generated in the clinical, public health, biomedical </a:t>
            </a:r>
            <a:r>
              <a:rPr lang="en-US" sz="3200" b="1" dirty="0" smtClean="0"/>
              <a:t>and translational sciences.</a:t>
            </a:r>
            <a:endParaRPr lang="en-US" sz="3200" b="1" dirty="0"/>
          </a:p>
          <a:p>
            <a:pPr marL="0" indent="0">
              <a:lnSpc>
                <a:spcPct val="100000"/>
              </a:lnSpc>
              <a:buNone/>
            </a:pPr>
            <a:endParaRPr lang="en-US" b="1" dirty="0" smtClean="0"/>
          </a:p>
          <a:p>
            <a:pPr marL="0" indent="0">
              <a:lnSpc>
                <a:spcPct val="100000"/>
              </a:lnSpc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i="1" dirty="0"/>
              <a:t>"By a small sample, we may judge of the whole piece." - Miguel de Cervantes (from Don Quixote)</a:t>
            </a:r>
          </a:p>
          <a:p>
            <a:pPr marL="1371600" lvl="3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970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Biostatistics?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92481" y="1036143"/>
            <a:ext cx="6404186" cy="5525524"/>
            <a:chOff x="781765" y="180975"/>
            <a:chExt cx="7438310" cy="6416675"/>
          </a:xfrm>
        </p:grpSpPr>
        <p:sp>
          <p:nvSpPr>
            <p:cNvPr id="5" name="Oval 65"/>
            <p:cNvSpPr>
              <a:spLocks noChangeArrowheads="1"/>
            </p:cNvSpPr>
            <p:nvPr/>
          </p:nvSpPr>
          <p:spPr bwMode="auto">
            <a:xfrm>
              <a:off x="1995488" y="622300"/>
              <a:ext cx="5756275" cy="5834063"/>
            </a:xfrm>
            <a:prstGeom prst="ellipse">
              <a:avLst/>
            </a:prstGeom>
            <a:solidFill>
              <a:srgbClr val="800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>
                <a:solidFill>
                  <a:srgbClr val="800000"/>
                </a:solidFill>
              </a:endParaRPr>
            </a:p>
          </p:txBody>
        </p:sp>
        <p:sp>
          <p:nvSpPr>
            <p:cNvPr id="6" name="Oval 72"/>
            <p:cNvSpPr>
              <a:spLocks noChangeArrowheads="1"/>
            </p:cNvSpPr>
            <p:nvPr/>
          </p:nvSpPr>
          <p:spPr bwMode="auto">
            <a:xfrm>
              <a:off x="2617788" y="1150938"/>
              <a:ext cx="5048250" cy="50942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" name="Oval 74"/>
            <p:cNvSpPr>
              <a:spLocks noChangeArrowheads="1"/>
            </p:cNvSpPr>
            <p:nvPr/>
          </p:nvSpPr>
          <p:spPr bwMode="auto">
            <a:xfrm>
              <a:off x="6076950" y="3036888"/>
              <a:ext cx="2143125" cy="199072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rgbClr val="EAEAEA"/>
                  </a:solidFill>
                </a:rPr>
                <a:t>Environment</a:t>
              </a:r>
            </a:p>
            <a:p>
              <a:pPr algn="ctr"/>
              <a:r>
                <a:rPr lang="en-US" altLang="en-US" sz="1400" dirty="0">
                  <a:solidFill>
                    <a:srgbClr val="EAEAEA"/>
                  </a:solidFill>
                </a:rPr>
                <a:t>Agriculture,</a:t>
              </a:r>
            </a:p>
            <a:p>
              <a:pPr algn="ctr"/>
              <a:r>
                <a:rPr lang="en-US" altLang="en-US" sz="1400" dirty="0">
                  <a:solidFill>
                    <a:srgbClr val="EAEAEA"/>
                  </a:solidFill>
                </a:rPr>
                <a:t>Ecology, Forestry,</a:t>
              </a:r>
            </a:p>
            <a:p>
              <a:pPr algn="ctr"/>
              <a:r>
                <a:rPr lang="en-US" altLang="en-US" sz="1400" dirty="0">
                  <a:solidFill>
                    <a:srgbClr val="EAEAEA"/>
                  </a:solidFill>
                </a:rPr>
                <a:t>Animal Populations</a:t>
              </a:r>
            </a:p>
          </p:txBody>
        </p:sp>
        <p:sp>
          <p:nvSpPr>
            <p:cNvPr id="8" name="Oval 75"/>
            <p:cNvSpPr>
              <a:spLocks noChangeArrowheads="1"/>
            </p:cNvSpPr>
            <p:nvPr/>
          </p:nvSpPr>
          <p:spPr bwMode="auto">
            <a:xfrm>
              <a:off x="3268663" y="4587875"/>
              <a:ext cx="2162175" cy="200977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rgbClr val="EAEAEA"/>
                  </a:solidFill>
                </a:rPr>
                <a:t>Government</a:t>
              </a:r>
            </a:p>
            <a:p>
              <a:pPr algn="ctr"/>
              <a:r>
                <a:rPr lang="en-US" altLang="en-US" sz="1400" dirty="0">
                  <a:solidFill>
                    <a:srgbClr val="EAEAEA"/>
                  </a:solidFill>
                </a:rPr>
                <a:t>Census, </a:t>
              </a:r>
              <a:r>
                <a:rPr lang="en-US" altLang="en-US" sz="1400" dirty="0" smtClean="0">
                  <a:solidFill>
                    <a:srgbClr val="EAEAEA"/>
                  </a:solidFill>
                </a:rPr>
                <a:t>DOH, NCHS, </a:t>
              </a:r>
            </a:p>
            <a:p>
              <a:pPr algn="ctr"/>
              <a:r>
                <a:rPr lang="en-US" altLang="en-US" sz="1400" dirty="0" smtClean="0">
                  <a:solidFill>
                    <a:srgbClr val="EAEAEA"/>
                  </a:solidFill>
                </a:rPr>
                <a:t>CDC, FDA, NIH</a:t>
              </a:r>
              <a:endParaRPr lang="en-US" altLang="en-US" sz="1400" dirty="0">
                <a:solidFill>
                  <a:srgbClr val="EAEAEA"/>
                </a:solidFill>
              </a:endParaRPr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auto">
            <a:xfrm>
              <a:off x="5278438" y="180975"/>
              <a:ext cx="2211967" cy="223878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rgbClr val="EAEAEA"/>
                  </a:solidFill>
                </a:rPr>
                <a:t>Physical</a:t>
              </a:r>
            </a:p>
            <a:p>
              <a:pPr algn="ctr"/>
              <a:r>
                <a:rPr lang="en-US" altLang="en-US" sz="2400" dirty="0">
                  <a:solidFill>
                    <a:srgbClr val="EAEAEA"/>
                  </a:solidFill>
                </a:rPr>
                <a:t>Sciences</a:t>
              </a:r>
            </a:p>
            <a:p>
              <a:pPr algn="ctr"/>
              <a:r>
                <a:rPr lang="en-US" altLang="en-US" sz="1400" dirty="0">
                  <a:solidFill>
                    <a:srgbClr val="EAEAEA"/>
                  </a:solidFill>
                </a:rPr>
                <a:t>Astronomy,</a:t>
              </a:r>
            </a:p>
            <a:p>
              <a:pPr algn="ctr"/>
              <a:r>
                <a:rPr lang="en-US" altLang="en-US" sz="1400" dirty="0">
                  <a:solidFill>
                    <a:srgbClr val="EAEAEA"/>
                  </a:solidFill>
                </a:rPr>
                <a:t>Chemistry, Physics</a:t>
              </a:r>
              <a:endParaRPr lang="en-US" altLang="en-US" sz="1600" b="1" dirty="0">
                <a:solidFill>
                  <a:srgbClr val="EAEAEA"/>
                </a:solidFill>
              </a:endParaRPr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auto">
            <a:xfrm>
              <a:off x="3606800" y="2270125"/>
              <a:ext cx="2120900" cy="2092325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400" dirty="0" smtClean="0">
                  <a:solidFill>
                    <a:srgbClr val="EAEAEA"/>
                  </a:solidFill>
                </a:rPr>
                <a:t> Areas </a:t>
              </a:r>
              <a:r>
                <a:rPr lang="en-US" altLang="en-US" sz="2400" dirty="0">
                  <a:solidFill>
                    <a:srgbClr val="EAEAEA"/>
                  </a:solidFill>
                </a:rPr>
                <a:t>where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2400" b="1" dirty="0">
                  <a:solidFill>
                    <a:srgbClr val="EAEAEA"/>
                  </a:solidFill>
                </a:rPr>
                <a:t>STATISTICS</a:t>
              </a:r>
              <a:endParaRPr lang="en-US" altLang="en-US" sz="2400" dirty="0">
                <a:solidFill>
                  <a:srgbClr val="EAEAEA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altLang="en-US" sz="2400" dirty="0">
                  <a:solidFill>
                    <a:srgbClr val="EAEAEA"/>
                  </a:solidFill>
                </a:rPr>
                <a:t> are used</a:t>
              </a:r>
              <a:endParaRPr lang="en-US" altLang="en-US" sz="4400" b="1" dirty="0">
                <a:solidFill>
                  <a:srgbClr val="EAEAEA"/>
                </a:solidFill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auto">
            <a:xfrm>
              <a:off x="781765" y="2466975"/>
              <a:ext cx="2220199" cy="199072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2400" dirty="0">
                  <a:solidFill>
                    <a:srgbClr val="EAEAEA"/>
                  </a:solidFill>
                </a:rPr>
                <a:t>Health &amp; 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2400" dirty="0">
                  <a:solidFill>
                    <a:srgbClr val="EAEAEA"/>
                  </a:solidFill>
                </a:rPr>
                <a:t>Medicine</a:t>
              </a:r>
            </a:p>
            <a:p>
              <a:pPr algn="ctr"/>
              <a:r>
                <a:rPr lang="en-US" altLang="en-US" sz="1400" dirty="0">
                  <a:solidFill>
                    <a:srgbClr val="EAEAEA"/>
                  </a:solidFill>
                </a:rPr>
                <a:t>Genetics, Clinical Trials,</a:t>
              </a:r>
            </a:p>
            <a:p>
              <a:pPr algn="ctr"/>
              <a:r>
                <a:rPr lang="en-US" altLang="en-US" sz="1400" dirty="0">
                  <a:solidFill>
                    <a:srgbClr val="EAEAEA"/>
                  </a:solidFill>
                </a:rPr>
                <a:t>Epidemiology,</a:t>
              </a:r>
            </a:p>
            <a:p>
              <a:pPr algn="ctr"/>
              <a:r>
                <a:rPr lang="en-US" altLang="en-US" sz="1400" dirty="0">
                  <a:solidFill>
                    <a:srgbClr val="EAEAEA"/>
                  </a:solidFill>
                </a:rPr>
                <a:t>Pharmacology</a:t>
              </a:r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auto">
            <a:xfrm>
              <a:off x="1826117" y="180975"/>
              <a:ext cx="2301116" cy="208915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4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4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4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4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rgbClr val="EAEAEA"/>
                  </a:solidFill>
                </a:rPr>
                <a:t>Business</a:t>
              </a:r>
              <a:endParaRPr lang="en-US" altLang="en-US" sz="1400" dirty="0">
                <a:solidFill>
                  <a:srgbClr val="EAEAEA"/>
                </a:solidFill>
              </a:endParaRPr>
            </a:p>
            <a:p>
              <a:pPr algn="ctr"/>
              <a:r>
                <a:rPr lang="en-US" altLang="en-US" sz="1350" dirty="0">
                  <a:solidFill>
                    <a:srgbClr val="EAEAEA"/>
                  </a:solidFill>
                </a:rPr>
                <a:t>Economics, Engineering,</a:t>
              </a:r>
            </a:p>
            <a:p>
              <a:pPr algn="ctr"/>
              <a:r>
                <a:rPr lang="en-US" altLang="en-US" sz="1350" dirty="0">
                  <a:solidFill>
                    <a:srgbClr val="EAEAEA"/>
                  </a:solidFill>
                </a:rPr>
                <a:t>Marketing,</a:t>
              </a:r>
            </a:p>
            <a:p>
              <a:pPr algn="ctr"/>
              <a:r>
                <a:rPr lang="en-US" altLang="en-US" sz="1350" dirty="0">
                  <a:solidFill>
                    <a:srgbClr val="EAEAEA"/>
                  </a:solidFill>
                </a:rPr>
                <a:t>Computer Science</a:t>
              </a:r>
              <a:endParaRPr lang="en-US" altLang="en-US" sz="1350" b="1" dirty="0">
                <a:solidFill>
                  <a:srgbClr val="EAEAEA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82802" y="6365638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Adapted Figure from the American Statistical Association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Center for Biostatistics at ISMMS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Established in 2011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19 </a:t>
            </a:r>
            <a:r>
              <a:rPr lang="en-US" dirty="0"/>
              <a:t>faculty members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12 </a:t>
            </a:r>
            <a:r>
              <a:rPr lang="en-US" dirty="0"/>
              <a:t>MS </a:t>
            </a:r>
            <a:r>
              <a:rPr lang="en-US" dirty="0" smtClean="0"/>
              <a:t>statisticians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 Promote successful clinical and translational research at Mount Sinai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Educate medical students, graduate students, postdoctoral fellows, and other research </a:t>
            </a:r>
            <a:r>
              <a:rPr lang="en-US" dirty="0" smtClean="0"/>
              <a:t>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5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Center for Biostatistics at ISMMS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MS in Biostatistics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 marL="914400" lvl="2" indent="0">
              <a:buNone/>
            </a:pPr>
            <a:endParaRPr lang="en-US" sz="1800" b="1" dirty="0">
              <a:solidFill>
                <a:srgbClr val="FFFF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 marL="800100" lvl="2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Theory &amp; Methods Track</a:t>
            </a:r>
          </a:p>
          <a:p>
            <a:pPr marL="800100" lvl="2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Clinical Applications Track</a:t>
            </a:r>
          </a:p>
          <a:p>
            <a:pPr marL="914400" lvl="2" indent="0">
              <a:buNone/>
            </a:pPr>
            <a:endParaRPr lang="en-US" sz="2000" b="1" dirty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  <a:buAutoNum type="arabicPeriod" startAt="4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5486400" y="3693557"/>
            <a:ext cx="3505200" cy="369332"/>
            <a:chOff x="5695950" y="3691414"/>
            <a:chExt cx="3505200" cy="369332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5695950" y="3878223"/>
              <a:ext cx="514350" cy="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210300" y="3691414"/>
              <a:ext cx="2990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+mj-lt"/>
                </a:rPr>
                <a:t>TODAY’S DISCUSSION</a:t>
              </a:r>
              <a:endParaRPr lang="en-US" b="1" dirty="0">
                <a:solidFill>
                  <a:srgbClr val="FFFF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98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lnSpc>
                <a:spcPct val="100000"/>
              </a:lnSpc>
            </a:pPr>
            <a:r>
              <a:rPr lang="en-US" dirty="0" smtClean="0"/>
              <a:t>Why an MS in Biostatistics?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0499" y="1152525"/>
            <a:ext cx="8791576" cy="5410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b="1" u="sng" dirty="0" smtClean="0"/>
              <a:t>Inadequate statistical training </a:t>
            </a:r>
            <a:r>
              <a:rPr lang="en-US" sz="2000" b="1" dirty="0" smtClean="0"/>
              <a:t>to </a:t>
            </a:r>
            <a:r>
              <a:rPr lang="en-US" sz="2000" b="1" dirty="0"/>
              <a:t>utilize data and registries </a:t>
            </a:r>
            <a:r>
              <a:rPr lang="en-US" sz="2000" b="1" dirty="0" smtClean="0"/>
              <a:t>for </a:t>
            </a:r>
            <a:r>
              <a:rPr lang="en-US" sz="2000" b="1" dirty="0"/>
              <a:t>research </a:t>
            </a:r>
            <a:r>
              <a:rPr lang="en-US" sz="2000" b="1" dirty="0" smtClean="0"/>
              <a:t>purposes</a:t>
            </a:r>
            <a:endParaRPr lang="en-US" sz="2000" b="1" dirty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/>
              <a:t>Lack of statistical knowledge </a:t>
            </a:r>
            <a:r>
              <a:rPr lang="en-US" sz="2000" b="1" u="sng" dirty="0" smtClean="0"/>
              <a:t>prevents active engagement in clinical and translational research </a:t>
            </a:r>
            <a:r>
              <a:rPr lang="en-US" sz="2000" b="1" dirty="0" smtClean="0"/>
              <a:t>in major areas: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b="1" dirty="0" smtClean="0"/>
          </a:p>
          <a:p>
            <a:pPr marL="1028700" indent="-342900">
              <a:lnSpc>
                <a:spcPct val="12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Formulating </a:t>
            </a:r>
            <a:r>
              <a:rPr lang="en-US" sz="2000" b="1" u="sng" dirty="0" smtClean="0">
                <a:solidFill>
                  <a:srgbClr val="FFFF00"/>
                </a:solidFill>
              </a:rPr>
              <a:t>testable</a:t>
            </a:r>
            <a:r>
              <a:rPr lang="en-US" sz="2000" b="1" dirty="0" smtClean="0">
                <a:solidFill>
                  <a:srgbClr val="FFFF00"/>
                </a:solidFill>
              </a:rPr>
              <a:t> research </a:t>
            </a:r>
            <a:r>
              <a:rPr lang="en-US" sz="2000" b="1" u="sng" dirty="0" smtClean="0">
                <a:solidFill>
                  <a:srgbClr val="FFFF00"/>
                </a:solidFill>
              </a:rPr>
              <a:t>hypotheses</a:t>
            </a:r>
          </a:p>
          <a:p>
            <a:pPr marL="1028700" indent="-342900">
              <a:lnSpc>
                <a:spcPct val="12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Determining </a:t>
            </a:r>
            <a:r>
              <a:rPr lang="en-US" sz="2000" b="1" u="sng" dirty="0" smtClean="0">
                <a:solidFill>
                  <a:srgbClr val="FFFF00"/>
                </a:solidFill>
              </a:rPr>
              <a:t>appropriate study design</a:t>
            </a:r>
            <a:r>
              <a:rPr lang="en-US" sz="2000" b="1" dirty="0" smtClean="0">
                <a:solidFill>
                  <a:srgbClr val="FFFF00"/>
                </a:solidFill>
              </a:rPr>
              <a:t>  </a:t>
            </a:r>
          </a:p>
          <a:p>
            <a:pPr marL="1028700" indent="-342900">
              <a:lnSpc>
                <a:spcPct val="12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Identifying potential </a:t>
            </a:r>
            <a:r>
              <a:rPr lang="en-US" sz="2000" b="1" u="sng" dirty="0" smtClean="0">
                <a:solidFill>
                  <a:srgbClr val="FFFF00"/>
                </a:solidFill>
              </a:rPr>
              <a:t>threats to validity</a:t>
            </a:r>
            <a:r>
              <a:rPr lang="en-US" sz="2000" b="1" dirty="0" smtClean="0">
                <a:solidFill>
                  <a:srgbClr val="FFFF00"/>
                </a:solidFill>
              </a:rPr>
              <a:t>  </a:t>
            </a:r>
          </a:p>
          <a:p>
            <a:pPr marL="1028700" indent="-342900">
              <a:lnSpc>
                <a:spcPct val="12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Determining </a:t>
            </a:r>
            <a:r>
              <a:rPr lang="en-US" sz="2000" b="1" u="sng" dirty="0" smtClean="0">
                <a:solidFill>
                  <a:srgbClr val="FFFF00"/>
                </a:solidFill>
              </a:rPr>
              <a:t>appropriate statistical methods</a:t>
            </a:r>
            <a:r>
              <a:rPr lang="en-US" sz="2000" b="1" dirty="0" smtClean="0">
                <a:solidFill>
                  <a:srgbClr val="FFFF00"/>
                </a:solidFill>
              </a:rPr>
              <a:t> for data analysis  </a:t>
            </a:r>
          </a:p>
          <a:p>
            <a:pPr marL="1028700" indent="-342900">
              <a:lnSpc>
                <a:spcPct val="120000"/>
              </a:lnSpc>
            </a:pPr>
            <a:r>
              <a:rPr lang="en-US" sz="2000" b="1" u="sng" dirty="0" smtClean="0">
                <a:solidFill>
                  <a:srgbClr val="FFFF00"/>
                </a:solidFill>
              </a:rPr>
              <a:t>Accurately interpreting results</a:t>
            </a:r>
            <a:r>
              <a:rPr lang="en-US" sz="2000" b="1" dirty="0" smtClean="0">
                <a:solidFill>
                  <a:srgbClr val="FFFF00"/>
                </a:solidFill>
              </a:rPr>
              <a:t> and communicating findings to academic medical community</a:t>
            </a:r>
            <a:endParaRPr lang="en-US" sz="900" dirty="0">
              <a:solidFill>
                <a:srgbClr val="FFFF00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400" b="1" dirty="0" smtClean="0"/>
          </a:p>
          <a:p>
            <a:pPr marL="457200" lvl="1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0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untSinai">
  <a:themeElements>
    <a:clrScheme name="Mt Sinai">
      <a:dk1>
        <a:srgbClr val="000000"/>
      </a:dk1>
      <a:lt1>
        <a:srgbClr val="FFFFFF"/>
      </a:lt1>
      <a:dk2>
        <a:srgbClr val="221F72"/>
      </a:dk2>
      <a:lt2>
        <a:srgbClr val="FFFFFF"/>
      </a:lt2>
      <a:accent1>
        <a:srgbClr val="00AEEF"/>
      </a:accent1>
      <a:accent2>
        <a:srgbClr val="D80B8C"/>
      </a:accent2>
      <a:accent3>
        <a:srgbClr val="221F72"/>
      </a:accent3>
      <a:accent4>
        <a:srgbClr val="B2B3B2"/>
      </a:accent4>
      <a:accent5>
        <a:srgbClr val="DDDEDD"/>
      </a:accent5>
      <a:accent6>
        <a:srgbClr val="00B9F2"/>
      </a:accent6>
      <a:hlink>
        <a:srgbClr val="767776"/>
      </a:hlink>
      <a:folHlink>
        <a:srgbClr val="7778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MountSinai.thmx</Template>
  <TotalTime>5348</TotalTime>
  <Words>1215</Words>
  <Application>Microsoft Office PowerPoint</Application>
  <PresentationFormat>On-screen Show (4:3)</PresentationFormat>
  <Paragraphs>259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MountSinai</vt:lpstr>
      <vt:lpstr>Master of Science in Biostatistics Clinical Applications Track</vt:lpstr>
      <vt:lpstr>PowerPoint Presentation</vt:lpstr>
      <vt:lpstr>Overview</vt:lpstr>
      <vt:lpstr>What is Biostatistics?</vt:lpstr>
      <vt:lpstr>What is Biostatistics?</vt:lpstr>
      <vt:lpstr>What is Biostatistics?</vt:lpstr>
      <vt:lpstr>The Center for Biostatistics at ISMMS</vt:lpstr>
      <vt:lpstr>The Center for Biostatistics at ISMMS</vt:lpstr>
      <vt:lpstr>Why an MS in Biostatistics? </vt:lpstr>
      <vt:lpstr>Clinical Researchers’ Increasing Need for Biostatistics </vt:lpstr>
      <vt:lpstr>Master of Science in Biostatistics – Clinical Applications</vt:lpstr>
      <vt:lpstr>The Graduate School of Biomedical Sciences Science That Changes Medicine</vt:lpstr>
      <vt:lpstr>Master of Science in Biostatistics – Program Eligibility</vt:lpstr>
      <vt:lpstr>Master of Science in Biostatistics – Curriculum</vt:lpstr>
      <vt:lpstr>Master of Science in Biostatistics – Curriculum</vt:lpstr>
      <vt:lpstr>Master of Science in Biostatistics – Admissions</vt:lpstr>
      <vt:lpstr>Master of Science in Biostatistics – Tuition</vt:lpstr>
      <vt:lpstr>Master of Science in Biostatistics – Tuition &amp; Financial Aid</vt:lpstr>
      <vt:lpstr>Master of Science in Biostatistics</vt:lpstr>
      <vt:lpstr>PowerPoint Presentation</vt:lpstr>
    </vt:vector>
  </TitlesOfParts>
  <Company>Infinia Group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Times New Roman Bold 45/48 points</dc:title>
  <dc:creator>Ilgin Sezer</dc:creator>
  <cp:lastModifiedBy>Nicoll, Germaine</cp:lastModifiedBy>
  <cp:revision>150</cp:revision>
  <cp:lastPrinted>2015-04-28T19:25:04Z</cp:lastPrinted>
  <dcterms:created xsi:type="dcterms:W3CDTF">2014-10-02T19:35:49Z</dcterms:created>
  <dcterms:modified xsi:type="dcterms:W3CDTF">2017-10-04T14:22:20Z</dcterms:modified>
</cp:coreProperties>
</file>