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9"/>
  </p:notesMasterIdLst>
  <p:sldIdLst>
    <p:sldId id="258" r:id="rId2"/>
    <p:sldId id="260" r:id="rId3"/>
    <p:sldId id="261" r:id="rId4"/>
    <p:sldId id="262" r:id="rId5"/>
    <p:sldId id="265" r:id="rId6"/>
    <p:sldId id="264" r:id="rId7"/>
    <p:sldId id="263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BAE62E"/>
    <a:srgbClr val="9FDEF2"/>
    <a:srgbClr val="528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71"/>
    <p:restoredTop sz="95008"/>
  </p:normalViewPr>
  <p:slideViewPr>
    <p:cSldViewPr>
      <p:cViewPr varScale="1">
        <p:scale>
          <a:sx n="90" d="100"/>
          <a:sy n="90" d="100"/>
        </p:scale>
        <p:origin x="70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March 2024 Full</a:t>
            </a:r>
            <a:r>
              <a:rPr lang="en-US" baseline="0"/>
              <a:t> Board I</a:t>
            </a:r>
            <a:r>
              <a:rPr lang="en-US"/>
              <a:t>nitial Reviews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'March FB'!$B$1</c:f>
              <c:strCache>
                <c:ptCount val="1"/>
                <c:pt idx="0">
                  <c:v>IRB Pre-Review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'March FB'!$A$2:$A$18</c:f>
              <c:strCache>
                <c:ptCount val="17"/>
                <c:pt idx="0">
                  <c:v>STUDY-23-01043</c:v>
                </c:pt>
                <c:pt idx="1">
                  <c:v>STUDY-23-01105</c:v>
                </c:pt>
                <c:pt idx="2">
                  <c:v>STUDY-23-01202</c:v>
                </c:pt>
                <c:pt idx="3">
                  <c:v>STUDY-23-01298</c:v>
                </c:pt>
                <c:pt idx="4">
                  <c:v>STUDY-23-00311</c:v>
                </c:pt>
                <c:pt idx="5">
                  <c:v>STUDY-23-01742</c:v>
                </c:pt>
                <c:pt idx="6">
                  <c:v>STUDY-24-00077</c:v>
                </c:pt>
                <c:pt idx="7">
                  <c:v>STUDY-24-00145</c:v>
                </c:pt>
                <c:pt idx="8">
                  <c:v>STUDY-23-01645</c:v>
                </c:pt>
                <c:pt idx="9">
                  <c:v>STUDY-23-00855</c:v>
                </c:pt>
                <c:pt idx="10">
                  <c:v>STUDY-24-00177</c:v>
                </c:pt>
                <c:pt idx="11">
                  <c:v>STUDY-23-01662</c:v>
                </c:pt>
                <c:pt idx="12">
                  <c:v>STUDY-23-01451</c:v>
                </c:pt>
                <c:pt idx="13">
                  <c:v>STUDY-24-00159</c:v>
                </c:pt>
                <c:pt idx="14">
                  <c:v>STUDY-24-00009</c:v>
                </c:pt>
                <c:pt idx="15">
                  <c:v>STUDY-24-00170</c:v>
                </c:pt>
                <c:pt idx="16">
                  <c:v>STUDY-24-00168</c:v>
                </c:pt>
              </c:strCache>
            </c:strRef>
          </c:cat>
          <c:val>
            <c:numRef>
              <c:f>'March FB'!$B$2:$B$18</c:f>
              <c:numCache>
                <c:formatCode>General</c:formatCode>
                <c:ptCount val="17"/>
                <c:pt idx="0">
                  <c:v>33.47</c:v>
                </c:pt>
                <c:pt idx="1">
                  <c:v>18.03</c:v>
                </c:pt>
                <c:pt idx="2">
                  <c:v>13.07</c:v>
                </c:pt>
                <c:pt idx="3">
                  <c:v>33.99</c:v>
                </c:pt>
                <c:pt idx="4">
                  <c:v>20.45</c:v>
                </c:pt>
                <c:pt idx="5">
                  <c:v>26.63</c:v>
                </c:pt>
                <c:pt idx="6">
                  <c:v>8.91</c:v>
                </c:pt>
                <c:pt idx="7">
                  <c:v>12.4</c:v>
                </c:pt>
                <c:pt idx="8">
                  <c:v>9.48</c:v>
                </c:pt>
                <c:pt idx="9">
                  <c:v>24.15</c:v>
                </c:pt>
                <c:pt idx="10">
                  <c:v>15.36</c:v>
                </c:pt>
                <c:pt idx="11">
                  <c:v>14.45</c:v>
                </c:pt>
                <c:pt idx="12">
                  <c:v>7.3</c:v>
                </c:pt>
                <c:pt idx="13">
                  <c:v>4.84</c:v>
                </c:pt>
                <c:pt idx="14">
                  <c:v>12.01</c:v>
                </c:pt>
                <c:pt idx="15">
                  <c:v>11.75</c:v>
                </c:pt>
                <c:pt idx="16">
                  <c:v>4.92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9D-4C4D-AF14-4987215B8FA4}"/>
            </c:ext>
          </c:extLst>
        </c:ser>
        <c:ser>
          <c:idx val="1"/>
          <c:order val="1"/>
          <c:tx>
            <c:strRef>
              <c:f>'March FB'!$C$1</c:f>
              <c:strCache>
                <c:ptCount val="1"/>
                <c:pt idx="0">
                  <c:v>Pending Assignment (Pre-Review Complete)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'March FB'!$A$2:$A$18</c:f>
              <c:strCache>
                <c:ptCount val="17"/>
                <c:pt idx="0">
                  <c:v>STUDY-23-01043</c:v>
                </c:pt>
                <c:pt idx="1">
                  <c:v>STUDY-23-01105</c:v>
                </c:pt>
                <c:pt idx="2">
                  <c:v>STUDY-23-01202</c:v>
                </c:pt>
                <c:pt idx="3">
                  <c:v>STUDY-23-01298</c:v>
                </c:pt>
                <c:pt idx="4">
                  <c:v>STUDY-23-00311</c:v>
                </c:pt>
                <c:pt idx="5">
                  <c:v>STUDY-23-01742</c:v>
                </c:pt>
                <c:pt idx="6">
                  <c:v>STUDY-24-00077</c:v>
                </c:pt>
                <c:pt idx="7">
                  <c:v>STUDY-24-00145</c:v>
                </c:pt>
                <c:pt idx="8">
                  <c:v>STUDY-23-01645</c:v>
                </c:pt>
                <c:pt idx="9">
                  <c:v>STUDY-23-00855</c:v>
                </c:pt>
                <c:pt idx="10">
                  <c:v>STUDY-24-00177</c:v>
                </c:pt>
                <c:pt idx="11">
                  <c:v>STUDY-23-01662</c:v>
                </c:pt>
                <c:pt idx="12">
                  <c:v>STUDY-23-01451</c:v>
                </c:pt>
                <c:pt idx="13">
                  <c:v>STUDY-24-00159</c:v>
                </c:pt>
                <c:pt idx="14">
                  <c:v>STUDY-24-00009</c:v>
                </c:pt>
                <c:pt idx="15">
                  <c:v>STUDY-24-00170</c:v>
                </c:pt>
                <c:pt idx="16">
                  <c:v>STUDY-24-00168</c:v>
                </c:pt>
              </c:strCache>
            </c:strRef>
          </c:cat>
          <c:val>
            <c:numRef>
              <c:f>'March FB'!$C$2:$C$18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9D-4C4D-AF14-4987215B8FA4}"/>
            </c:ext>
          </c:extLst>
        </c:ser>
        <c:ser>
          <c:idx val="2"/>
          <c:order val="2"/>
          <c:tx>
            <c:strRef>
              <c:f>'March FB'!$D$1</c:f>
              <c:strCache>
                <c:ptCount val="1"/>
                <c:pt idx="0">
                  <c:v>In Review (Committee or Non-Committee)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'March FB'!$A$2:$A$18</c:f>
              <c:strCache>
                <c:ptCount val="17"/>
                <c:pt idx="0">
                  <c:v>STUDY-23-01043</c:v>
                </c:pt>
                <c:pt idx="1">
                  <c:v>STUDY-23-01105</c:v>
                </c:pt>
                <c:pt idx="2">
                  <c:v>STUDY-23-01202</c:v>
                </c:pt>
                <c:pt idx="3">
                  <c:v>STUDY-23-01298</c:v>
                </c:pt>
                <c:pt idx="4">
                  <c:v>STUDY-23-00311</c:v>
                </c:pt>
                <c:pt idx="5">
                  <c:v>STUDY-23-01742</c:v>
                </c:pt>
                <c:pt idx="6">
                  <c:v>STUDY-24-00077</c:v>
                </c:pt>
                <c:pt idx="7">
                  <c:v>STUDY-24-00145</c:v>
                </c:pt>
                <c:pt idx="8">
                  <c:v>STUDY-23-01645</c:v>
                </c:pt>
                <c:pt idx="9">
                  <c:v>STUDY-23-00855</c:v>
                </c:pt>
                <c:pt idx="10">
                  <c:v>STUDY-24-00177</c:v>
                </c:pt>
                <c:pt idx="11">
                  <c:v>STUDY-23-01662</c:v>
                </c:pt>
                <c:pt idx="12">
                  <c:v>STUDY-23-01451</c:v>
                </c:pt>
                <c:pt idx="13">
                  <c:v>STUDY-24-00159</c:v>
                </c:pt>
                <c:pt idx="14">
                  <c:v>STUDY-24-00009</c:v>
                </c:pt>
                <c:pt idx="15">
                  <c:v>STUDY-24-00170</c:v>
                </c:pt>
                <c:pt idx="16">
                  <c:v>STUDY-24-00168</c:v>
                </c:pt>
              </c:strCache>
            </c:strRef>
          </c:cat>
          <c:val>
            <c:numRef>
              <c:f>'March FB'!$D$2:$D$18</c:f>
              <c:numCache>
                <c:formatCode>General</c:formatCode>
                <c:ptCount val="17"/>
                <c:pt idx="0">
                  <c:v>35.22</c:v>
                </c:pt>
                <c:pt idx="1">
                  <c:v>24.5</c:v>
                </c:pt>
                <c:pt idx="2">
                  <c:v>10.51</c:v>
                </c:pt>
                <c:pt idx="3">
                  <c:v>34.619999999999997</c:v>
                </c:pt>
                <c:pt idx="4">
                  <c:v>28.13</c:v>
                </c:pt>
                <c:pt idx="5">
                  <c:v>33.25</c:v>
                </c:pt>
                <c:pt idx="6">
                  <c:v>16.350000000000001</c:v>
                </c:pt>
                <c:pt idx="7">
                  <c:v>27.94</c:v>
                </c:pt>
                <c:pt idx="8">
                  <c:v>20.78</c:v>
                </c:pt>
                <c:pt idx="9">
                  <c:v>19.14</c:v>
                </c:pt>
                <c:pt idx="10">
                  <c:v>20.85</c:v>
                </c:pt>
                <c:pt idx="11">
                  <c:v>21.89</c:v>
                </c:pt>
                <c:pt idx="12">
                  <c:v>15.41</c:v>
                </c:pt>
                <c:pt idx="13">
                  <c:v>21.67</c:v>
                </c:pt>
                <c:pt idx="14">
                  <c:v>13.51</c:v>
                </c:pt>
                <c:pt idx="15">
                  <c:v>8.18</c:v>
                </c:pt>
                <c:pt idx="16">
                  <c:v>20.8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9D-4C4D-AF14-4987215B8FA4}"/>
            </c:ext>
          </c:extLst>
        </c:ser>
        <c:ser>
          <c:idx val="3"/>
          <c:order val="3"/>
          <c:tx>
            <c:strRef>
              <c:f>'March FB'!$E$1</c:f>
              <c:strCache>
                <c:ptCount val="1"/>
                <c:pt idx="0">
                  <c:v>Changes Required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'March FB'!$A$2:$A$18</c:f>
              <c:strCache>
                <c:ptCount val="17"/>
                <c:pt idx="0">
                  <c:v>STUDY-23-01043</c:v>
                </c:pt>
                <c:pt idx="1">
                  <c:v>STUDY-23-01105</c:v>
                </c:pt>
                <c:pt idx="2">
                  <c:v>STUDY-23-01202</c:v>
                </c:pt>
                <c:pt idx="3">
                  <c:v>STUDY-23-01298</c:v>
                </c:pt>
                <c:pt idx="4">
                  <c:v>STUDY-23-00311</c:v>
                </c:pt>
                <c:pt idx="5">
                  <c:v>STUDY-23-01742</c:v>
                </c:pt>
                <c:pt idx="6">
                  <c:v>STUDY-24-00077</c:v>
                </c:pt>
                <c:pt idx="7">
                  <c:v>STUDY-24-00145</c:v>
                </c:pt>
                <c:pt idx="8">
                  <c:v>STUDY-23-01645</c:v>
                </c:pt>
                <c:pt idx="9">
                  <c:v>STUDY-23-00855</c:v>
                </c:pt>
                <c:pt idx="10">
                  <c:v>STUDY-24-00177</c:v>
                </c:pt>
                <c:pt idx="11">
                  <c:v>STUDY-23-01662</c:v>
                </c:pt>
                <c:pt idx="12">
                  <c:v>STUDY-23-01451</c:v>
                </c:pt>
                <c:pt idx="13">
                  <c:v>STUDY-24-00159</c:v>
                </c:pt>
                <c:pt idx="14">
                  <c:v>STUDY-24-00009</c:v>
                </c:pt>
                <c:pt idx="15">
                  <c:v>STUDY-24-00170</c:v>
                </c:pt>
                <c:pt idx="16">
                  <c:v>STUDY-24-00168</c:v>
                </c:pt>
              </c:strCache>
            </c:strRef>
          </c:cat>
          <c:val>
            <c:numRef>
              <c:f>'March FB'!$E$2:$E$18</c:f>
              <c:numCache>
                <c:formatCode>General</c:formatCode>
                <c:ptCount val="17"/>
                <c:pt idx="0">
                  <c:v>83.32</c:v>
                </c:pt>
                <c:pt idx="1">
                  <c:v>78.55</c:v>
                </c:pt>
                <c:pt idx="2">
                  <c:v>89.48</c:v>
                </c:pt>
                <c:pt idx="3">
                  <c:v>39.35</c:v>
                </c:pt>
                <c:pt idx="4">
                  <c:v>25.31</c:v>
                </c:pt>
                <c:pt idx="5">
                  <c:v>6.66</c:v>
                </c:pt>
                <c:pt idx="6">
                  <c:v>38.68</c:v>
                </c:pt>
                <c:pt idx="7">
                  <c:v>18.34</c:v>
                </c:pt>
                <c:pt idx="8">
                  <c:v>25.81</c:v>
                </c:pt>
                <c:pt idx="9">
                  <c:v>10.73</c:v>
                </c:pt>
                <c:pt idx="10">
                  <c:v>15.92</c:v>
                </c:pt>
                <c:pt idx="11">
                  <c:v>15.64</c:v>
                </c:pt>
                <c:pt idx="12">
                  <c:v>24.28</c:v>
                </c:pt>
                <c:pt idx="13">
                  <c:v>16.97</c:v>
                </c:pt>
                <c:pt idx="14">
                  <c:v>17.059999999999999</c:v>
                </c:pt>
                <c:pt idx="15">
                  <c:v>22.2</c:v>
                </c:pt>
                <c:pt idx="16">
                  <c:v>2.54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9D-4C4D-AF14-4987215B8FA4}"/>
            </c:ext>
          </c:extLst>
        </c:ser>
        <c:ser>
          <c:idx val="4"/>
          <c:order val="4"/>
          <c:tx>
            <c:strRef>
              <c:f>'March FB'!$F$1</c:f>
              <c:strCache>
                <c:ptCount val="1"/>
                <c:pt idx="0">
                  <c:v>Review Complete (Post-Review)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'March FB'!$A$2:$A$18</c:f>
              <c:strCache>
                <c:ptCount val="17"/>
                <c:pt idx="0">
                  <c:v>STUDY-23-01043</c:v>
                </c:pt>
                <c:pt idx="1">
                  <c:v>STUDY-23-01105</c:v>
                </c:pt>
                <c:pt idx="2">
                  <c:v>STUDY-23-01202</c:v>
                </c:pt>
                <c:pt idx="3">
                  <c:v>STUDY-23-01298</c:v>
                </c:pt>
                <c:pt idx="4">
                  <c:v>STUDY-23-00311</c:v>
                </c:pt>
                <c:pt idx="5">
                  <c:v>STUDY-23-01742</c:v>
                </c:pt>
                <c:pt idx="6">
                  <c:v>STUDY-24-00077</c:v>
                </c:pt>
                <c:pt idx="7">
                  <c:v>STUDY-24-00145</c:v>
                </c:pt>
                <c:pt idx="8">
                  <c:v>STUDY-23-01645</c:v>
                </c:pt>
                <c:pt idx="9">
                  <c:v>STUDY-23-00855</c:v>
                </c:pt>
                <c:pt idx="10">
                  <c:v>STUDY-24-00177</c:v>
                </c:pt>
                <c:pt idx="11">
                  <c:v>STUDY-23-01662</c:v>
                </c:pt>
                <c:pt idx="12">
                  <c:v>STUDY-23-01451</c:v>
                </c:pt>
                <c:pt idx="13">
                  <c:v>STUDY-24-00159</c:v>
                </c:pt>
                <c:pt idx="14">
                  <c:v>STUDY-24-00009</c:v>
                </c:pt>
                <c:pt idx="15">
                  <c:v>STUDY-24-00170</c:v>
                </c:pt>
                <c:pt idx="16">
                  <c:v>STUDY-24-00168</c:v>
                </c:pt>
              </c:strCache>
            </c:strRef>
          </c:cat>
          <c:val>
            <c:numRef>
              <c:f>'March FB'!$F$2:$F$18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0.01</c:v>
                </c:pt>
                <c:pt idx="3">
                  <c:v>0.01</c:v>
                </c:pt>
                <c:pt idx="4">
                  <c:v>0</c:v>
                </c:pt>
                <c:pt idx="5">
                  <c:v>2.98</c:v>
                </c:pt>
                <c:pt idx="6">
                  <c:v>0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</c:v>
                </c:pt>
                <c:pt idx="11">
                  <c:v>0.01</c:v>
                </c:pt>
                <c:pt idx="12">
                  <c:v>0</c:v>
                </c:pt>
                <c:pt idx="13">
                  <c:v>0.14000000000000001</c:v>
                </c:pt>
                <c:pt idx="14">
                  <c:v>0.01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9D-4C4D-AF14-4987215B8F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723236063"/>
        <c:axId val="1723234399"/>
      </c:barChart>
      <c:lineChart>
        <c:grouping val="standard"/>
        <c:varyColors val="0"/>
        <c:ser>
          <c:idx val="6"/>
          <c:order val="5"/>
          <c:tx>
            <c:strRef>
              <c:f>'March FB'!$H$1</c:f>
              <c:strCache>
                <c:ptCount val="1"/>
                <c:pt idx="0">
                  <c:v>Mean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'March FB'!$A$2:$A$18</c:f>
              <c:strCache>
                <c:ptCount val="17"/>
                <c:pt idx="0">
                  <c:v>STUDY-23-01043</c:v>
                </c:pt>
                <c:pt idx="1">
                  <c:v>STUDY-23-01105</c:v>
                </c:pt>
                <c:pt idx="2">
                  <c:v>STUDY-23-01202</c:v>
                </c:pt>
                <c:pt idx="3">
                  <c:v>STUDY-23-01298</c:v>
                </c:pt>
                <c:pt idx="4">
                  <c:v>STUDY-23-00311</c:v>
                </c:pt>
                <c:pt idx="5">
                  <c:v>STUDY-23-01742</c:v>
                </c:pt>
                <c:pt idx="6">
                  <c:v>STUDY-24-00077</c:v>
                </c:pt>
                <c:pt idx="7">
                  <c:v>STUDY-24-00145</c:v>
                </c:pt>
                <c:pt idx="8">
                  <c:v>STUDY-23-01645</c:v>
                </c:pt>
                <c:pt idx="9">
                  <c:v>STUDY-23-00855</c:v>
                </c:pt>
                <c:pt idx="10">
                  <c:v>STUDY-24-00177</c:v>
                </c:pt>
                <c:pt idx="11">
                  <c:v>STUDY-23-01662</c:v>
                </c:pt>
                <c:pt idx="12">
                  <c:v>STUDY-23-01451</c:v>
                </c:pt>
                <c:pt idx="13">
                  <c:v>STUDY-24-00159</c:v>
                </c:pt>
                <c:pt idx="14">
                  <c:v>STUDY-24-00009</c:v>
                </c:pt>
                <c:pt idx="15">
                  <c:v>STUDY-24-00170</c:v>
                </c:pt>
                <c:pt idx="16">
                  <c:v>STUDY-24-00168</c:v>
                </c:pt>
              </c:strCache>
            </c:strRef>
          </c:cat>
          <c:val>
            <c:numRef>
              <c:f>'March FB'!$H$2:$H$18</c:f>
              <c:numCache>
                <c:formatCode>General</c:formatCode>
                <c:ptCount val="17"/>
                <c:pt idx="0">
                  <c:v>65</c:v>
                </c:pt>
                <c:pt idx="1">
                  <c:v>65</c:v>
                </c:pt>
                <c:pt idx="2">
                  <c:v>65</c:v>
                </c:pt>
                <c:pt idx="3">
                  <c:v>65</c:v>
                </c:pt>
                <c:pt idx="4">
                  <c:v>65</c:v>
                </c:pt>
                <c:pt idx="5">
                  <c:v>65</c:v>
                </c:pt>
                <c:pt idx="6">
                  <c:v>65</c:v>
                </c:pt>
                <c:pt idx="7">
                  <c:v>65</c:v>
                </c:pt>
                <c:pt idx="8">
                  <c:v>65</c:v>
                </c:pt>
                <c:pt idx="9">
                  <c:v>65</c:v>
                </c:pt>
                <c:pt idx="10">
                  <c:v>65</c:v>
                </c:pt>
                <c:pt idx="11">
                  <c:v>65</c:v>
                </c:pt>
                <c:pt idx="12">
                  <c:v>65</c:v>
                </c:pt>
                <c:pt idx="13">
                  <c:v>65</c:v>
                </c:pt>
                <c:pt idx="14">
                  <c:v>65</c:v>
                </c:pt>
                <c:pt idx="15">
                  <c:v>65</c:v>
                </c:pt>
                <c:pt idx="16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09D-4C4D-AF14-4987215B8FA4}"/>
            </c:ext>
          </c:extLst>
        </c:ser>
        <c:ser>
          <c:idx val="7"/>
          <c:order val="6"/>
          <c:tx>
            <c:strRef>
              <c:f>'March FB'!$I$1</c:f>
              <c:strCache>
                <c:ptCount val="1"/>
                <c:pt idx="0">
                  <c:v>Median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'March FB'!$A$2:$A$18</c:f>
              <c:strCache>
                <c:ptCount val="17"/>
                <c:pt idx="0">
                  <c:v>STUDY-23-01043</c:v>
                </c:pt>
                <c:pt idx="1">
                  <c:v>STUDY-23-01105</c:v>
                </c:pt>
                <c:pt idx="2">
                  <c:v>STUDY-23-01202</c:v>
                </c:pt>
                <c:pt idx="3">
                  <c:v>STUDY-23-01298</c:v>
                </c:pt>
                <c:pt idx="4">
                  <c:v>STUDY-23-00311</c:v>
                </c:pt>
                <c:pt idx="5">
                  <c:v>STUDY-23-01742</c:v>
                </c:pt>
                <c:pt idx="6">
                  <c:v>STUDY-24-00077</c:v>
                </c:pt>
                <c:pt idx="7">
                  <c:v>STUDY-24-00145</c:v>
                </c:pt>
                <c:pt idx="8">
                  <c:v>STUDY-23-01645</c:v>
                </c:pt>
                <c:pt idx="9">
                  <c:v>STUDY-23-00855</c:v>
                </c:pt>
                <c:pt idx="10">
                  <c:v>STUDY-24-00177</c:v>
                </c:pt>
                <c:pt idx="11">
                  <c:v>STUDY-23-01662</c:v>
                </c:pt>
                <c:pt idx="12">
                  <c:v>STUDY-23-01451</c:v>
                </c:pt>
                <c:pt idx="13">
                  <c:v>STUDY-24-00159</c:v>
                </c:pt>
                <c:pt idx="14">
                  <c:v>STUDY-24-00009</c:v>
                </c:pt>
                <c:pt idx="15">
                  <c:v>STUDY-24-00170</c:v>
                </c:pt>
                <c:pt idx="16">
                  <c:v>STUDY-24-00168</c:v>
                </c:pt>
              </c:strCache>
            </c:strRef>
          </c:cat>
          <c:val>
            <c:numRef>
              <c:f>'March FB'!$I$2:$I$18</c:f>
              <c:numCache>
                <c:formatCode>General</c:formatCode>
                <c:ptCount val="17"/>
                <c:pt idx="0">
                  <c:v>54</c:v>
                </c:pt>
                <c:pt idx="1">
                  <c:v>54</c:v>
                </c:pt>
                <c:pt idx="2">
                  <c:v>54</c:v>
                </c:pt>
                <c:pt idx="3">
                  <c:v>54</c:v>
                </c:pt>
                <c:pt idx="4">
                  <c:v>54</c:v>
                </c:pt>
                <c:pt idx="5">
                  <c:v>54</c:v>
                </c:pt>
                <c:pt idx="6">
                  <c:v>54</c:v>
                </c:pt>
                <c:pt idx="7">
                  <c:v>54</c:v>
                </c:pt>
                <c:pt idx="8">
                  <c:v>54</c:v>
                </c:pt>
                <c:pt idx="9">
                  <c:v>54</c:v>
                </c:pt>
                <c:pt idx="10">
                  <c:v>54</c:v>
                </c:pt>
                <c:pt idx="11">
                  <c:v>54</c:v>
                </c:pt>
                <c:pt idx="12">
                  <c:v>54</c:v>
                </c:pt>
                <c:pt idx="13">
                  <c:v>54</c:v>
                </c:pt>
                <c:pt idx="14">
                  <c:v>54</c:v>
                </c:pt>
                <c:pt idx="15">
                  <c:v>54</c:v>
                </c:pt>
                <c:pt idx="16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09D-4C4D-AF14-4987215B8F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3236063"/>
        <c:axId val="1723234399"/>
      </c:lineChart>
      <c:catAx>
        <c:axId val="172323606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23234399"/>
        <c:crosses val="autoZero"/>
        <c:auto val="1"/>
        <c:lblAlgn val="ctr"/>
        <c:lblOffset val="100"/>
        <c:noMultiLvlLbl val="0"/>
      </c:catAx>
      <c:valAx>
        <c:axId val="1723234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32360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March</a:t>
            </a:r>
            <a:r>
              <a:rPr lang="en-US" baseline="0"/>
              <a:t> 2024 Expedited Initial Review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'March Exp'!$B$1</c:f>
              <c:strCache>
                <c:ptCount val="1"/>
                <c:pt idx="0">
                  <c:v>IRB Pre-Review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'March Exp'!$A$2:$A$67</c:f>
              <c:strCache>
                <c:ptCount val="66"/>
                <c:pt idx="0">
                  <c:v>STUDY-21-01975</c:v>
                </c:pt>
                <c:pt idx="1">
                  <c:v>STUDY-23-00851</c:v>
                </c:pt>
                <c:pt idx="2">
                  <c:v>STUDY-23-01029</c:v>
                </c:pt>
                <c:pt idx="3">
                  <c:v>STUDY-23-00954</c:v>
                </c:pt>
                <c:pt idx="4">
                  <c:v>STUDY-23-01272</c:v>
                </c:pt>
                <c:pt idx="5">
                  <c:v>STUDY-23-01201</c:v>
                </c:pt>
                <c:pt idx="6">
                  <c:v>STUDY-23-01431</c:v>
                </c:pt>
                <c:pt idx="7">
                  <c:v>STUDY-23-01248</c:v>
                </c:pt>
                <c:pt idx="8">
                  <c:v>STUDY-23-01539</c:v>
                </c:pt>
                <c:pt idx="9">
                  <c:v>STUDY-23-01124</c:v>
                </c:pt>
                <c:pt idx="10">
                  <c:v>STUDY-23-01554</c:v>
                </c:pt>
                <c:pt idx="11">
                  <c:v>STUDY-23-01396</c:v>
                </c:pt>
                <c:pt idx="12">
                  <c:v>STUDY-23-01563</c:v>
                </c:pt>
                <c:pt idx="13">
                  <c:v>STUDY-23-01328</c:v>
                </c:pt>
                <c:pt idx="14">
                  <c:v>STUDY-23-01568</c:v>
                </c:pt>
                <c:pt idx="15">
                  <c:v>STUDY-23-01569</c:v>
                </c:pt>
                <c:pt idx="16">
                  <c:v>STUDY-23-01687</c:v>
                </c:pt>
                <c:pt idx="17">
                  <c:v>STUDY-23-01104</c:v>
                </c:pt>
                <c:pt idx="18">
                  <c:v>STUDY-23-01700</c:v>
                </c:pt>
                <c:pt idx="19">
                  <c:v>STUDY-23-01635</c:v>
                </c:pt>
                <c:pt idx="20">
                  <c:v>STUDY-23-01393</c:v>
                </c:pt>
                <c:pt idx="21">
                  <c:v>STUDY-24-00028</c:v>
                </c:pt>
                <c:pt idx="22">
                  <c:v>STUDY-23-01449</c:v>
                </c:pt>
                <c:pt idx="23">
                  <c:v>STUDY-24-00004</c:v>
                </c:pt>
                <c:pt idx="24">
                  <c:v>STUDY-24-00037</c:v>
                </c:pt>
                <c:pt idx="25">
                  <c:v>STUDY-24-00081</c:v>
                </c:pt>
                <c:pt idx="26">
                  <c:v>STUDY-23-01734</c:v>
                </c:pt>
                <c:pt idx="27">
                  <c:v>STUDY-24-00042</c:v>
                </c:pt>
                <c:pt idx="28">
                  <c:v>STUDY-23-01679</c:v>
                </c:pt>
                <c:pt idx="29">
                  <c:v>STUDY-23-01739</c:v>
                </c:pt>
                <c:pt idx="30">
                  <c:v>STUDY-23-01592</c:v>
                </c:pt>
                <c:pt idx="31">
                  <c:v>STUDY-24-00029</c:v>
                </c:pt>
                <c:pt idx="32">
                  <c:v>STUDY-23-01725</c:v>
                </c:pt>
                <c:pt idx="33">
                  <c:v>STUDY-23-01707</c:v>
                </c:pt>
                <c:pt idx="34">
                  <c:v>STUDY-23-00834</c:v>
                </c:pt>
                <c:pt idx="35">
                  <c:v>STUDY-24-00058</c:v>
                </c:pt>
                <c:pt idx="36">
                  <c:v>STUDY-24-00039</c:v>
                </c:pt>
                <c:pt idx="37">
                  <c:v>STUDY-23-01625</c:v>
                </c:pt>
                <c:pt idx="38">
                  <c:v>STUDY-24-00151</c:v>
                </c:pt>
                <c:pt idx="39">
                  <c:v>STUDY-24-00155</c:v>
                </c:pt>
                <c:pt idx="40">
                  <c:v>STUDY-24-00038</c:v>
                </c:pt>
                <c:pt idx="41">
                  <c:v>STUDY-24-00107</c:v>
                </c:pt>
                <c:pt idx="42">
                  <c:v>STUDY-24-00109</c:v>
                </c:pt>
                <c:pt idx="43">
                  <c:v>STUDY-24-00056</c:v>
                </c:pt>
                <c:pt idx="44">
                  <c:v>STUDY-24-00135</c:v>
                </c:pt>
                <c:pt idx="45">
                  <c:v>STUDY-23-01624</c:v>
                </c:pt>
                <c:pt idx="46">
                  <c:v>STUDY-24-00189</c:v>
                </c:pt>
                <c:pt idx="47">
                  <c:v>STUDY-24-00193</c:v>
                </c:pt>
                <c:pt idx="48">
                  <c:v>STUDY-23-01425</c:v>
                </c:pt>
                <c:pt idx="49">
                  <c:v>STUDY-24-00120</c:v>
                </c:pt>
                <c:pt idx="50">
                  <c:v>STUDY-24-00243</c:v>
                </c:pt>
                <c:pt idx="51">
                  <c:v>STUDY-24-00245</c:v>
                </c:pt>
                <c:pt idx="52">
                  <c:v>STUDY-24-00231</c:v>
                </c:pt>
                <c:pt idx="53">
                  <c:v>STUDY-24-00153</c:v>
                </c:pt>
                <c:pt idx="54">
                  <c:v>STUDY-24-00130</c:v>
                </c:pt>
                <c:pt idx="55">
                  <c:v>STUDY-24-00124</c:v>
                </c:pt>
                <c:pt idx="56">
                  <c:v>STUDY-24-00171</c:v>
                </c:pt>
                <c:pt idx="57">
                  <c:v>STUDY-24-00188</c:v>
                </c:pt>
                <c:pt idx="58">
                  <c:v>STUDY-24-00276</c:v>
                </c:pt>
                <c:pt idx="59">
                  <c:v>STUDY-24-00212</c:v>
                </c:pt>
                <c:pt idx="60">
                  <c:v>STUDY-23-01713</c:v>
                </c:pt>
                <c:pt idx="61">
                  <c:v>STUDY-24-00272</c:v>
                </c:pt>
                <c:pt idx="62">
                  <c:v>STUDY-24-00275</c:v>
                </c:pt>
                <c:pt idx="63">
                  <c:v>STUDY-24-00289</c:v>
                </c:pt>
                <c:pt idx="64">
                  <c:v>STUDY-24-00380</c:v>
                </c:pt>
                <c:pt idx="65">
                  <c:v>STUDY-24-00350</c:v>
                </c:pt>
              </c:strCache>
            </c:strRef>
          </c:cat>
          <c:val>
            <c:numRef>
              <c:f>'March Exp'!$B$2:$B$67</c:f>
              <c:numCache>
                <c:formatCode>General</c:formatCode>
                <c:ptCount val="66"/>
                <c:pt idx="0">
                  <c:v>13.86</c:v>
                </c:pt>
                <c:pt idx="1">
                  <c:v>123.67</c:v>
                </c:pt>
                <c:pt idx="2">
                  <c:v>29.48</c:v>
                </c:pt>
                <c:pt idx="3">
                  <c:v>26.26</c:v>
                </c:pt>
                <c:pt idx="4">
                  <c:v>59.13</c:v>
                </c:pt>
                <c:pt idx="5">
                  <c:v>61.58</c:v>
                </c:pt>
                <c:pt idx="6">
                  <c:v>24.47</c:v>
                </c:pt>
                <c:pt idx="7">
                  <c:v>9.15</c:v>
                </c:pt>
                <c:pt idx="8">
                  <c:v>32.369999999999997</c:v>
                </c:pt>
                <c:pt idx="9">
                  <c:v>44.24</c:v>
                </c:pt>
                <c:pt idx="10">
                  <c:v>20.58</c:v>
                </c:pt>
                <c:pt idx="11">
                  <c:v>50.4</c:v>
                </c:pt>
                <c:pt idx="12">
                  <c:v>26.5</c:v>
                </c:pt>
                <c:pt idx="13">
                  <c:v>17.18</c:v>
                </c:pt>
                <c:pt idx="14">
                  <c:v>51.02</c:v>
                </c:pt>
                <c:pt idx="15">
                  <c:v>18.920000000000002</c:v>
                </c:pt>
                <c:pt idx="16">
                  <c:v>10.47</c:v>
                </c:pt>
                <c:pt idx="17">
                  <c:v>42.12</c:v>
                </c:pt>
                <c:pt idx="18">
                  <c:v>10.51</c:v>
                </c:pt>
                <c:pt idx="19">
                  <c:v>24.95</c:v>
                </c:pt>
                <c:pt idx="20">
                  <c:v>28.81</c:v>
                </c:pt>
                <c:pt idx="21">
                  <c:v>18.13</c:v>
                </c:pt>
                <c:pt idx="22">
                  <c:v>28.15</c:v>
                </c:pt>
                <c:pt idx="23">
                  <c:v>20.23</c:v>
                </c:pt>
                <c:pt idx="24">
                  <c:v>31.49</c:v>
                </c:pt>
                <c:pt idx="25">
                  <c:v>56.44</c:v>
                </c:pt>
                <c:pt idx="26">
                  <c:v>31.06</c:v>
                </c:pt>
                <c:pt idx="27">
                  <c:v>16.440000000000001</c:v>
                </c:pt>
                <c:pt idx="28">
                  <c:v>29.96</c:v>
                </c:pt>
                <c:pt idx="29">
                  <c:v>30.81</c:v>
                </c:pt>
                <c:pt idx="30">
                  <c:v>42.51</c:v>
                </c:pt>
                <c:pt idx="31">
                  <c:v>17.29</c:v>
                </c:pt>
                <c:pt idx="32">
                  <c:v>20.77</c:v>
                </c:pt>
                <c:pt idx="33">
                  <c:v>30.56</c:v>
                </c:pt>
                <c:pt idx="34">
                  <c:v>7.04</c:v>
                </c:pt>
                <c:pt idx="35">
                  <c:v>37.22</c:v>
                </c:pt>
                <c:pt idx="36">
                  <c:v>17.23</c:v>
                </c:pt>
                <c:pt idx="37">
                  <c:v>23.16</c:v>
                </c:pt>
                <c:pt idx="38">
                  <c:v>19.96</c:v>
                </c:pt>
                <c:pt idx="39">
                  <c:v>23.37</c:v>
                </c:pt>
                <c:pt idx="40">
                  <c:v>25.88</c:v>
                </c:pt>
                <c:pt idx="41">
                  <c:v>20.48</c:v>
                </c:pt>
                <c:pt idx="42">
                  <c:v>23.81</c:v>
                </c:pt>
                <c:pt idx="43">
                  <c:v>21.75</c:v>
                </c:pt>
                <c:pt idx="44">
                  <c:v>20.84</c:v>
                </c:pt>
                <c:pt idx="45">
                  <c:v>25.38</c:v>
                </c:pt>
                <c:pt idx="46">
                  <c:v>11.67</c:v>
                </c:pt>
                <c:pt idx="47">
                  <c:v>18.87</c:v>
                </c:pt>
                <c:pt idx="48">
                  <c:v>16.62</c:v>
                </c:pt>
                <c:pt idx="49">
                  <c:v>15.57</c:v>
                </c:pt>
                <c:pt idx="50">
                  <c:v>27.96</c:v>
                </c:pt>
                <c:pt idx="51">
                  <c:v>21.8</c:v>
                </c:pt>
                <c:pt idx="52">
                  <c:v>27.93</c:v>
                </c:pt>
                <c:pt idx="53">
                  <c:v>24.86</c:v>
                </c:pt>
                <c:pt idx="54">
                  <c:v>19.55</c:v>
                </c:pt>
                <c:pt idx="55">
                  <c:v>6.55</c:v>
                </c:pt>
                <c:pt idx="56">
                  <c:v>17.86</c:v>
                </c:pt>
                <c:pt idx="57">
                  <c:v>15.8</c:v>
                </c:pt>
                <c:pt idx="58">
                  <c:v>13.31</c:v>
                </c:pt>
                <c:pt idx="59">
                  <c:v>6.6</c:v>
                </c:pt>
                <c:pt idx="60">
                  <c:v>7.49</c:v>
                </c:pt>
                <c:pt idx="61">
                  <c:v>15.77</c:v>
                </c:pt>
                <c:pt idx="62">
                  <c:v>12.94</c:v>
                </c:pt>
                <c:pt idx="63">
                  <c:v>6.86</c:v>
                </c:pt>
                <c:pt idx="64">
                  <c:v>7.15</c:v>
                </c:pt>
                <c:pt idx="65">
                  <c:v>6.25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3C-4DB7-B584-4761C625AE0C}"/>
            </c:ext>
          </c:extLst>
        </c:ser>
        <c:ser>
          <c:idx val="1"/>
          <c:order val="1"/>
          <c:tx>
            <c:strRef>
              <c:f>'March Exp'!$C$1</c:f>
              <c:strCache>
                <c:ptCount val="1"/>
                <c:pt idx="0">
                  <c:v>Pending Assignment (Pre-Review Complete)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'March Exp'!$A$2:$A$67</c:f>
              <c:strCache>
                <c:ptCount val="66"/>
                <c:pt idx="0">
                  <c:v>STUDY-21-01975</c:v>
                </c:pt>
                <c:pt idx="1">
                  <c:v>STUDY-23-00851</c:v>
                </c:pt>
                <c:pt idx="2">
                  <c:v>STUDY-23-01029</c:v>
                </c:pt>
                <c:pt idx="3">
                  <c:v>STUDY-23-00954</c:v>
                </c:pt>
                <c:pt idx="4">
                  <c:v>STUDY-23-01272</c:v>
                </c:pt>
                <c:pt idx="5">
                  <c:v>STUDY-23-01201</c:v>
                </c:pt>
                <c:pt idx="6">
                  <c:v>STUDY-23-01431</c:v>
                </c:pt>
                <c:pt idx="7">
                  <c:v>STUDY-23-01248</c:v>
                </c:pt>
                <c:pt idx="8">
                  <c:v>STUDY-23-01539</c:v>
                </c:pt>
                <c:pt idx="9">
                  <c:v>STUDY-23-01124</c:v>
                </c:pt>
                <c:pt idx="10">
                  <c:v>STUDY-23-01554</c:v>
                </c:pt>
                <c:pt idx="11">
                  <c:v>STUDY-23-01396</c:v>
                </c:pt>
                <c:pt idx="12">
                  <c:v>STUDY-23-01563</c:v>
                </c:pt>
                <c:pt idx="13">
                  <c:v>STUDY-23-01328</c:v>
                </c:pt>
                <c:pt idx="14">
                  <c:v>STUDY-23-01568</c:v>
                </c:pt>
                <c:pt idx="15">
                  <c:v>STUDY-23-01569</c:v>
                </c:pt>
                <c:pt idx="16">
                  <c:v>STUDY-23-01687</c:v>
                </c:pt>
                <c:pt idx="17">
                  <c:v>STUDY-23-01104</c:v>
                </c:pt>
                <c:pt idx="18">
                  <c:v>STUDY-23-01700</c:v>
                </c:pt>
                <c:pt idx="19">
                  <c:v>STUDY-23-01635</c:v>
                </c:pt>
                <c:pt idx="20">
                  <c:v>STUDY-23-01393</c:v>
                </c:pt>
                <c:pt idx="21">
                  <c:v>STUDY-24-00028</c:v>
                </c:pt>
                <c:pt idx="22">
                  <c:v>STUDY-23-01449</c:v>
                </c:pt>
                <c:pt idx="23">
                  <c:v>STUDY-24-00004</c:v>
                </c:pt>
                <c:pt idx="24">
                  <c:v>STUDY-24-00037</c:v>
                </c:pt>
                <c:pt idx="25">
                  <c:v>STUDY-24-00081</c:v>
                </c:pt>
                <c:pt idx="26">
                  <c:v>STUDY-23-01734</c:v>
                </c:pt>
                <c:pt idx="27">
                  <c:v>STUDY-24-00042</c:v>
                </c:pt>
                <c:pt idx="28">
                  <c:v>STUDY-23-01679</c:v>
                </c:pt>
                <c:pt idx="29">
                  <c:v>STUDY-23-01739</c:v>
                </c:pt>
                <c:pt idx="30">
                  <c:v>STUDY-23-01592</c:v>
                </c:pt>
                <c:pt idx="31">
                  <c:v>STUDY-24-00029</c:v>
                </c:pt>
                <c:pt idx="32">
                  <c:v>STUDY-23-01725</c:v>
                </c:pt>
                <c:pt idx="33">
                  <c:v>STUDY-23-01707</c:v>
                </c:pt>
                <c:pt idx="34">
                  <c:v>STUDY-23-00834</c:v>
                </c:pt>
                <c:pt idx="35">
                  <c:v>STUDY-24-00058</c:v>
                </c:pt>
                <c:pt idx="36">
                  <c:v>STUDY-24-00039</c:v>
                </c:pt>
                <c:pt idx="37">
                  <c:v>STUDY-23-01625</c:v>
                </c:pt>
                <c:pt idx="38">
                  <c:v>STUDY-24-00151</c:v>
                </c:pt>
                <c:pt idx="39">
                  <c:v>STUDY-24-00155</c:v>
                </c:pt>
                <c:pt idx="40">
                  <c:v>STUDY-24-00038</c:v>
                </c:pt>
                <c:pt idx="41">
                  <c:v>STUDY-24-00107</c:v>
                </c:pt>
                <c:pt idx="42">
                  <c:v>STUDY-24-00109</c:v>
                </c:pt>
                <c:pt idx="43">
                  <c:v>STUDY-24-00056</c:v>
                </c:pt>
                <c:pt idx="44">
                  <c:v>STUDY-24-00135</c:v>
                </c:pt>
                <c:pt idx="45">
                  <c:v>STUDY-23-01624</c:v>
                </c:pt>
                <c:pt idx="46">
                  <c:v>STUDY-24-00189</c:v>
                </c:pt>
                <c:pt idx="47">
                  <c:v>STUDY-24-00193</c:v>
                </c:pt>
                <c:pt idx="48">
                  <c:v>STUDY-23-01425</c:v>
                </c:pt>
                <c:pt idx="49">
                  <c:v>STUDY-24-00120</c:v>
                </c:pt>
                <c:pt idx="50">
                  <c:v>STUDY-24-00243</c:v>
                </c:pt>
                <c:pt idx="51">
                  <c:v>STUDY-24-00245</c:v>
                </c:pt>
                <c:pt idx="52">
                  <c:v>STUDY-24-00231</c:v>
                </c:pt>
                <c:pt idx="53">
                  <c:v>STUDY-24-00153</c:v>
                </c:pt>
                <c:pt idx="54">
                  <c:v>STUDY-24-00130</c:v>
                </c:pt>
                <c:pt idx="55">
                  <c:v>STUDY-24-00124</c:v>
                </c:pt>
                <c:pt idx="56">
                  <c:v>STUDY-24-00171</c:v>
                </c:pt>
                <c:pt idx="57">
                  <c:v>STUDY-24-00188</c:v>
                </c:pt>
                <c:pt idx="58">
                  <c:v>STUDY-24-00276</c:v>
                </c:pt>
                <c:pt idx="59">
                  <c:v>STUDY-24-00212</c:v>
                </c:pt>
                <c:pt idx="60">
                  <c:v>STUDY-23-01713</c:v>
                </c:pt>
                <c:pt idx="61">
                  <c:v>STUDY-24-00272</c:v>
                </c:pt>
                <c:pt idx="62">
                  <c:v>STUDY-24-00275</c:v>
                </c:pt>
                <c:pt idx="63">
                  <c:v>STUDY-24-00289</c:v>
                </c:pt>
                <c:pt idx="64">
                  <c:v>STUDY-24-00380</c:v>
                </c:pt>
                <c:pt idx="65">
                  <c:v>STUDY-24-00350</c:v>
                </c:pt>
              </c:strCache>
            </c:strRef>
          </c:cat>
          <c:val>
            <c:numRef>
              <c:f>'March Exp'!$C$2:$C$67</c:f>
              <c:numCache>
                <c:formatCode>General</c:formatCode>
                <c:ptCount val="6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0.01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3C-4DB7-B584-4761C625AE0C}"/>
            </c:ext>
          </c:extLst>
        </c:ser>
        <c:ser>
          <c:idx val="2"/>
          <c:order val="2"/>
          <c:tx>
            <c:strRef>
              <c:f>'March Exp'!$D$1</c:f>
              <c:strCache>
                <c:ptCount val="1"/>
                <c:pt idx="0">
                  <c:v>In Review (Committee or Non-Committee)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'March Exp'!$A$2:$A$67</c:f>
              <c:strCache>
                <c:ptCount val="66"/>
                <c:pt idx="0">
                  <c:v>STUDY-21-01975</c:v>
                </c:pt>
                <c:pt idx="1">
                  <c:v>STUDY-23-00851</c:v>
                </c:pt>
                <c:pt idx="2">
                  <c:v>STUDY-23-01029</c:v>
                </c:pt>
                <c:pt idx="3">
                  <c:v>STUDY-23-00954</c:v>
                </c:pt>
                <c:pt idx="4">
                  <c:v>STUDY-23-01272</c:v>
                </c:pt>
                <c:pt idx="5">
                  <c:v>STUDY-23-01201</c:v>
                </c:pt>
                <c:pt idx="6">
                  <c:v>STUDY-23-01431</c:v>
                </c:pt>
                <c:pt idx="7">
                  <c:v>STUDY-23-01248</c:v>
                </c:pt>
                <c:pt idx="8">
                  <c:v>STUDY-23-01539</c:v>
                </c:pt>
                <c:pt idx="9">
                  <c:v>STUDY-23-01124</c:v>
                </c:pt>
                <c:pt idx="10">
                  <c:v>STUDY-23-01554</c:v>
                </c:pt>
                <c:pt idx="11">
                  <c:v>STUDY-23-01396</c:v>
                </c:pt>
                <c:pt idx="12">
                  <c:v>STUDY-23-01563</c:v>
                </c:pt>
                <c:pt idx="13">
                  <c:v>STUDY-23-01328</c:v>
                </c:pt>
                <c:pt idx="14">
                  <c:v>STUDY-23-01568</c:v>
                </c:pt>
                <c:pt idx="15">
                  <c:v>STUDY-23-01569</c:v>
                </c:pt>
                <c:pt idx="16">
                  <c:v>STUDY-23-01687</c:v>
                </c:pt>
                <c:pt idx="17">
                  <c:v>STUDY-23-01104</c:v>
                </c:pt>
                <c:pt idx="18">
                  <c:v>STUDY-23-01700</c:v>
                </c:pt>
                <c:pt idx="19">
                  <c:v>STUDY-23-01635</c:v>
                </c:pt>
                <c:pt idx="20">
                  <c:v>STUDY-23-01393</c:v>
                </c:pt>
                <c:pt idx="21">
                  <c:v>STUDY-24-00028</c:v>
                </c:pt>
                <c:pt idx="22">
                  <c:v>STUDY-23-01449</c:v>
                </c:pt>
                <c:pt idx="23">
                  <c:v>STUDY-24-00004</c:v>
                </c:pt>
                <c:pt idx="24">
                  <c:v>STUDY-24-00037</c:v>
                </c:pt>
                <c:pt idx="25">
                  <c:v>STUDY-24-00081</c:v>
                </c:pt>
                <c:pt idx="26">
                  <c:v>STUDY-23-01734</c:v>
                </c:pt>
                <c:pt idx="27">
                  <c:v>STUDY-24-00042</c:v>
                </c:pt>
                <c:pt idx="28">
                  <c:v>STUDY-23-01679</c:v>
                </c:pt>
                <c:pt idx="29">
                  <c:v>STUDY-23-01739</c:v>
                </c:pt>
                <c:pt idx="30">
                  <c:v>STUDY-23-01592</c:v>
                </c:pt>
                <c:pt idx="31">
                  <c:v>STUDY-24-00029</c:v>
                </c:pt>
                <c:pt idx="32">
                  <c:v>STUDY-23-01725</c:v>
                </c:pt>
                <c:pt idx="33">
                  <c:v>STUDY-23-01707</c:v>
                </c:pt>
                <c:pt idx="34">
                  <c:v>STUDY-23-00834</c:v>
                </c:pt>
                <c:pt idx="35">
                  <c:v>STUDY-24-00058</c:v>
                </c:pt>
                <c:pt idx="36">
                  <c:v>STUDY-24-00039</c:v>
                </c:pt>
                <c:pt idx="37">
                  <c:v>STUDY-23-01625</c:v>
                </c:pt>
                <c:pt idx="38">
                  <c:v>STUDY-24-00151</c:v>
                </c:pt>
                <c:pt idx="39">
                  <c:v>STUDY-24-00155</c:v>
                </c:pt>
                <c:pt idx="40">
                  <c:v>STUDY-24-00038</c:v>
                </c:pt>
                <c:pt idx="41">
                  <c:v>STUDY-24-00107</c:v>
                </c:pt>
                <c:pt idx="42">
                  <c:v>STUDY-24-00109</c:v>
                </c:pt>
                <c:pt idx="43">
                  <c:v>STUDY-24-00056</c:v>
                </c:pt>
                <c:pt idx="44">
                  <c:v>STUDY-24-00135</c:v>
                </c:pt>
                <c:pt idx="45">
                  <c:v>STUDY-23-01624</c:v>
                </c:pt>
                <c:pt idx="46">
                  <c:v>STUDY-24-00189</c:v>
                </c:pt>
                <c:pt idx="47">
                  <c:v>STUDY-24-00193</c:v>
                </c:pt>
                <c:pt idx="48">
                  <c:v>STUDY-23-01425</c:v>
                </c:pt>
                <c:pt idx="49">
                  <c:v>STUDY-24-00120</c:v>
                </c:pt>
                <c:pt idx="50">
                  <c:v>STUDY-24-00243</c:v>
                </c:pt>
                <c:pt idx="51">
                  <c:v>STUDY-24-00245</c:v>
                </c:pt>
                <c:pt idx="52">
                  <c:v>STUDY-24-00231</c:v>
                </c:pt>
                <c:pt idx="53">
                  <c:v>STUDY-24-00153</c:v>
                </c:pt>
                <c:pt idx="54">
                  <c:v>STUDY-24-00130</c:v>
                </c:pt>
                <c:pt idx="55">
                  <c:v>STUDY-24-00124</c:v>
                </c:pt>
                <c:pt idx="56">
                  <c:v>STUDY-24-00171</c:v>
                </c:pt>
                <c:pt idx="57">
                  <c:v>STUDY-24-00188</c:v>
                </c:pt>
                <c:pt idx="58">
                  <c:v>STUDY-24-00276</c:v>
                </c:pt>
                <c:pt idx="59">
                  <c:v>STUDY-24-00212</c:v>
                </c:pt>
                <c:pt idx="60">
                  <c:v>STUDY-23-01713</c:v>
                </c:pt>
                <c:pt idx="61">
                  <c:v>STUDY-24-00272</c:v>
                </c:pt>
                <c:pt idx="62">
                  <c:v>STUDY-24-00275</c:v>
                </c:pt>
                <c:pt idx="63">
                  <c:v>STUDY-24-00289</c:v>
                </c:pt>
                <c:pt idx="64">
                  <c:v>STUDY-24-00380</c:v>
                </c:pt>
                <c:pt idx="65">
                  <c:v>STUDY-24-00350</c:v>
                </c:pt>
              </c:strCache>
            </c:strRef>
          </c:cat>
          <c:val>
            <c:numRef>
              <c:f>'March Exp'!$D$2:$D$67</c:f>
              <c:numCache>
                <c:formatCode>General</c:formatCode>
                <c:ptCount val="66"/>
                <c:pt idx="0">
                  <c:v>53.63</c:v>
                </c:pt>
                <c:pt idx="1">
                  <c:v>44.34</c:v>
                </c:pt>
                <c:pt idx="2">
                  <c:v>3.94</c:v>
                </c:pt>
                <c:pt idx="3">
                  <c:v>3.68</c:v>
                </c:pt>
                <c:pt idx="4">
                  <c:v>16</c:v>
                </c:pt>
                <c:pt idx="5">
                  <c:v>17.11</c:v>
                </c:pt>
                <c:pt idx="6">
                  <c:v>10.46</c:v>
                </c:pt>
                <c:pt idx="7">
                  <c:v>25.72</c:v>
                </c:pt>
                <c:pt idx="8">
                  <c:v>0</c:v>
                </c:pt>
                <c:pt idx="9">
                  <c:v>39.78</c:v>
                </c:pt>
                <c:pt idx="10">
                  <c:v>28.75</c:v>
                </c:pt>
                <c:pt idx="11">
                  <c:v>1.02</c:v>
                </c:pt>
                <c:pt idx="12">
                  <c:v>12.11</c:v>
                </c:pt>
                <c:pt idx="13">
                  <c:v>1.29</c:v>
                </c:pt>
                <c:pt idx="14">
                  <c:v>15.76</c:v>
                </c:pt>
                <c:pt idx="15">
                  <c:v>2.15</c:v>
                </c:pt>
                <c:pt idx="16">
                  <c:v>9.7100000000000009</c:v>
                </c:pt>
                <c:pt idx="17">
                  <c:v>13.11</c:v>
                </c:pt>
                <c:pt idx="18">
                  <c:v>22.73</c:v>
                </c:pt>
                <c:pt idx="19">
                  <c:v>16.350000000000001</c:v>
                </c:pt>
                <c:pt idx="20">
                  <c:v>3.99</c:v>
                </c:pt>
                <c:pt idx="21">
                  <c:v>12.91</c:v>
                </c:pt>
                <c:pt idx="22">
                  <c:v>32.020000000000003</c:v>
                </c:pt>
                <c:pt idx="23">
                  <c:v>0</c:v>
                </c:pt>
                <c:pt idx="24">
                  <c:v>6.03</c:v>
                </c:pt>
                <c:pt idx="25">
                  <c:v>2.7</c:v>
                </c:pt>
                <c:pt idx="26">
                  <c:v>25.71</c:v>
                </c:pt>
                <c:pt idx="27">
                  <c:v>4.74</c:v>
                </c:pt>
                <c:pt idx="28">
                  <c:v>10.88</c:v>
                </c:pt>
                <c:pt idx="29">
                  <c:v>17.14</c:v>
                </c:pt>
                <c:pt idx="30">
                  <c:v>3.2</c:v>
                </c:pt>
                <c:pt idx="31">
                  <c:v>0.06</c:v>
                </c:pt>
                <c:pt idx="32">
                  <c:v>5.18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0.12</c:v>
                </c:pt>
                <c:pt idx="37">
                  <c:v>0</c:v>
                </c:pt>
                <c:pt idx="38">
                  <c:v>20.239999999999998</c:v>
                </c:pt>
                <c:pt idx="39">
                  <c:v>7.33</c:v>
                </c:pt>
                <c:pt idx="40">
                  <c:v>4.92</c:v>
                </c:pt>
                <c:pt idx="41">
                  <c:v>20.55</c:v>
                </c:pt>
                <c:pt idx="42">
                  <c:v>3.11</c:v>
                </c:pt>
                <c:pt idx="43">
                  <c:v>16.91</c:v>
                </c:pt>
                <c:pt idx="44">
                  <c:v>0</c:v>
                </c:pt>
                <c:pt idx="45">
                  <c:v>6.61</c:v>
                </c:pt>
                <c:pt idx="46">
                  <c:v>12.19</c:v>
                </c:pt>
                <c:pt idx="47">
                  <c:v>13.39</c:v>
                </c:pt>
                <c:pt idx="48">
                  <c:v>6.83</c:v>
                </c:pt>
                <c:pt idx="49">
                  <c:v>4.0999999999999996</c:v>
                </c:pt>
                <c:pt idx="50">
                  <c:v>2.98</c:v>
                </c:pt>
                <c:pt idx="51">
                  <c:v>5.96</c:v>
                </c:pt>
                <c:pt idx="52">
                  <c:v>4.88</c:v>
                </c:pt>
                <c:pt idx="53">
                  <c:v>0</c:v>
                </c:pt>
                <c:pt idx="54">
                  <c:v>0</c:v>
                </c:pt>
                <c:pt idx="55">
                  <c:v>6.2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9.9600000000000009</c:v>
                </c:pt>
                <c:pt idx="60">
                  <c:v>3.73</c:v>
                </c:pt>
                <c:pt idx="61">
                  <c:v>0</c:v>
                </c:pt>
                <c:pt idx="62">
                  <c:v>0</c:v>
                </c:pt>
                <c:pt idx="63">
                  <c:v>5.9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3C-4DB7-B584-4761C625AE0C}"/>
            </c:ext>
          </c:extLst>
        </c:ser>
        <c:ser>
          <c:idx val="3"/>
          <c:order val="3"/>
          <c:tx>
            <c:strRef>
              <c:f>'March Exp'!$E$1</c:f>
              <c:strCache>
                <c:ptCount val="1"/>
                <c:pt idx="0">
                  <c:v>Changes Required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'March Exp'!$A$2:$A$67</c:f>
              <c:strCache>
                <c:ptCount val="66"/>
                <c:pt idx="0">
                  <c:v>STUDY-21-01975</c:v>
                </c:pt>
                <c:pt idx="1">
                  <c:v>STUDY-23-00851</c:v>
                </c:pt>
                <c:pt idx="2">
                  <c:v>STUDY-23-01029</c:v>
                </c:pt>
                <c:pt idx="3">
                  <c:v>STUDY-23-00954</c:v>
                </c:pt>
                <c:pt idx="4">
                  <c:v>STUDY-23-01272</c:v>
                </c:pt>
                <c:pt idx="5">
                  <c:v>STUDY-23-01201</c:v>
                </c:pt>
                <c:pt idx="6">
                  <c:v>STUDY-23-01431</c:v>
                </c:pt>
                <c:pt idx="7">
                  <c:v>STUDY-23-01248</c:v>
                </c:pt>
                <c:pt idx="8">
                  <c:v>STUDY-23-01539</c:v>
                </c:pt>
                <c:pt idx="9">
                  <c:v>STUDY-23-01124</c:v>
                </c:pt>
                <c:pt idx="10">
                  <c:v>STUDY-23-01554</c:v>
                </c:pt>
                <c:pt idx="11">
                  <c:v>STUDY-23-01396</c:v>
                </c:pt>
                <c:pt idx="12">
                  <c:v>STUDY-23-01563</c:v>
                </c:pt>
                <c:pt idx="13">
                  <c:v>STUDY-23-01328</c:v>
                </c:pt>
                <c:pt idx="14">
                  <c:v>STUDY-23-01568</c:v>
                </c:pt>
                <c:pt idx="15">
                  <c:v>STUDY-23-01569</c:v>
                </c:pt>
                <c:pt idx="16">
                  <c:v>STUDY-23-01687</c:v>
                </c:pt>
                <c:pt idx="17">
                  <c:v>STUDY-23-01104</c:v>
                </c:pt>
                <c:pt idx="18">
                  <c:v>STUDY-23-01700</c:v>
                </c:pt>
                <c:pt idx="19">
                  <c:v>STUDY-23-01635</c:v>
                </c:pt>
                <c:pt idx="20">
                  <c:v>STUDY-23-01393</c:v>
                </c:pt>
                <c:pt idx="21">
                  <c:v>STUDY-24-00028</c:v>
                </c:pt>
                <c:pt idx="22">
                  <c:v>STUDY-23-01449</c:v>
                </c:pt>
                <c:pt idx="23">
                  <c:v>STUDY-24-00004</c:v>
                </c:pt>
                <c:pt idx="24">
                  <c:v>STUDY-24-00037</c:v>
                </c:pt>
                <c:pt idx="25">
                  <c:v>STUDY-24-00081</c:v>
                </c:pt>
                <c:pt idx="26">
                  <c:v>STUDY-23-01734</c:v>
                </c:pt>
                <c:pt idx="27">
                  <c:v>STUDY-24-00042</c:v>
                </c:pt>
                <c:pt idx="28">
                  <c:v>STUDY-23-01679</c:v>
                </c:pt>
                <c:pt idx="29">
                  <c:v>STUDY-23-01739</c:v>
                </c:pt>
                <c:pt idx="30">
                  <c:v>STUDY-23-01592</c:v>
                </c:pt>
                <c:pt idx="31">
                  <c:v>STUDY-24-00029</c:v>
                </c:pt>
                <c:pt idx="32">
                  <c:v>STUDY-23-01725</c:v>
                </c:pt>
                <c:pt idx="33">
                  <c:v>STUDY-23-01707</c:v>
                </c:pt>
                <c:pt idx="34">
                  <c:v>STUDY-23-00834</c:v>
                </c:pt>
                <c:pt idx="35">
                  <c:v>STUDY-24-00058</c:v>
                </c:pt>
                <c:pt idx="36">
                  <c:v>STUDY-24-00039</c:v>
                </c:pt>
                <c:pt idx="37">
                  <c:v>STUDY-23-01625</c:v>
                </c:pt>
                <c:pt idx="38">
                  <c:v>STUDY-24-00151</c:v>
                </c:pt>
                <c:pt idx="39">
                  <c:v>STUDY-24-00155</c:v>
                </c:pt>
                <c:pt idx="40">
                  <c:v>STUDY-24-00038</c:v>
                </c:pt>
                <c:pt idx="41">
                  <c:v>STUDY-24-00107</c:v>
                </c:pt>
                <c:pt idx="42">
                  <c:v>STUDY-24-00109</c:v>
                </c:pt>
                <c:pt idx="43">
                  <c:v>STUDY-24-00056</c:v>
                </c:pt>
                <c:pt idx="44">
                  <c:v>STUDY-24-00135</c:v>
                </c:pt>
                <c:pt idx="45">
                  <c:v>STUDY-23-01624</c:v>
                </c:pt>
                <c:pt idx="46">
                  <c:v>STUDY-24-00189</c:v>
                </c:pt>
                <c:pt idx="47">
                  <c:v>STUDY-24-00193</c:v>
                </c:pt>
                <c:pt idx="48">
                  <c:v>STUDY-23-01425</c:v>
                </c:pt>
                <c:pt idx="49">
                  <c:v>STUDY-24-00120</c:v>
                </c:pt>
                <c:pt idx="50">
                  <c:v>STUDY-24-00243</c:v>
                </c:pt>
                <c:pt idx="51">
                  <c:v>STUDY-24-00245</c:v>
                </c:pt>
                <c:pt idx="52">
                  <c:v>STUDY-24-00231</c:v>
                </c:pt>
                <c:pt idx="53">
                  <c:v>STUDY-24-00153</c:v>
                </c:pt>
                <c:pt idx="54">
                  <c:v>STUDY-24-00130</c:v>
                </c:pt>
                <c:pt idx="55">
                  <c:v>STUDY-24-00124</c:v>
                </c:pt>
                <c:pt idx="56">
                  <c:v>STUDY-24-00171</c:v>
                </c:pt>
                <c:pt idx="57">
                  <c:v>STUDY-24-00188</c:v>
                </c:pt>
                <c:pt idx="58">
                  <c:v>STUDY-24-00276</c:v>
                </c:pt>
                <c:pt idx="59">
                  <c:v>STUDY-24-00212</c:v>
                </c:pt>
                <c:pt idx="60">
                  <c:v>STUDY-23-01713</c:v>
                </c:pt>
                <c:pt idx="61">
                  <c:v>STUDY-24-00272</c:v>
                </c:pt>
                <c:pt idx="62">
                  <c:v>STUDY-24-00275</c:v>
                </c:pt>
                <c:pt idx="63">
                  <c:v>STUDY-24-00289</c:v>
                </c:pt>
                <c:pt idx="64">
                  <c:v>STUDY-24-00380</c:v>
                </c:pt>
                <c:pt idx="65">
                  <c:v>STUDY-24-00350</c:v>
                </c:pt>
              </c:strCache>
            </c:strRef>
          </c:cat>
          <c:val>
            <c:numRef>
              <c:f>'March Exp'!$E$2:$E$67</c:f>
              <c:numCache>
                <c:formatCode>General</c:formatCode>
                <c:ptCount val="66"/>
                <c:pt idx="0">
                  <c:v>418.14</c:v>
                </c:pt>
                <c:pt idx="1">
                  <c:v>84.92</c:v>
                </c:pt>
                <c:pt idx="2">
                  <c:v>192.46</c:v>
                </c:pt>
                <c:pt idx="3">
                  <c:v>159.9</c:v>
                </c:pt>
                <c:pt idx="4">
                  <c:v>92.04</c:v>
                </c:pt>
                <c:pt idx="5">
                  <c:v>70.400000000000006</c:v>
                </c:pt>
                <c:pt idx="6">
                  <c:v>97.4</c:v>
                </c:pt>
                <c:pt idx="7">
                  <c:v>90.79</c:v>
                </c:pt>
                <c:pt idx="8">
                  <c:v>95.62</c:v>
                </c:pt>
                <c:pt idx="9">
                  <c:v>33.58</c:v>
                </c:pt>
                <c:pt idx="10">
                  <c:v>67.36</c:v>
                </c:pt>
                <c:pt idx="11">
                  <c:v>46.52</c:v>
                </c:pt>
                <c:pt idx="12">
                  <c:v>57.4</c:v>
                </c:pt>
                <c:pt idx="13">
                  <c:v>75.7</c:v>
                </c:pt>
                <c:pt idx="14">
                  <c:v>25.12</c:v>
                </c:pt>
                <c:pt idx="15">
                  <c:v>62.29</c:v>
                </c:pt>
                <c:pt idx="16">
                  <c:v>62.7</c:v>
                </c:pt>
                <c:pt idx="17">
                  <c:v>27.68</c:v>
                </c:pt>
                <c:pt idx="18">
                  <c:v>44.75</c:v>
                </c:pt>
                <c:pt idx="19">
                  <c:v>35.61</c:v>
                </c:pt>
                <c:pt idx="20">
                  <c:v>46.12</c:v>
                </c:pt>
                <c:pt idx="21">
                  <c:v>46.95</c:v>
                </c:pt>
                <c:pt idx="22">
                  <c:v>14.83</c:v>
                </c:pt>
                <c:pt idx="23">
                  <c:v>51.86</c:v>
                </c:pt>
                <c:pt idx="24">
                  <c:v>34.51</c:v>
                </c:pt>
                <c:pt idx="25">
                  <c:v>11.52</c:v>
                </c:pt>
                <c:pt idx="26">
                  <c:v>12.75</c:v>
                </c:pt>
                <c:pt idx="27">
                  <c:v>40.57</c:v>
                </c:pt>
                <c:pt idx="28">
                  <c:v>28.1</c:v>
                </c:pt>
                <c:pt idx="29">
                  <c:v>14.13</c:v>
                </c:pt>
                <c:pt idx="30">
                  <c:v>14.49</c:v>
                </c:pt>
                <c:pt idx="31">
                  <c:v>44.53</c:v>
                </c:pt>
                <c:pt idx="32">
                  <c:v>34.159999999999997</c:v>
                </c:pt>
                <c:pt idx="33">
                  <c:v>26.15</c:v>
                </c:pt>
                <c:pt idx="34">
                  <c:v>48.18</c:v>
                </c:pt>
                <c:pt idx="35">
                  <c:v>17.61</c:v>
                </c:pt>
                <c:pt idx="36">
                  <c:v>35.619999999999997</c:v>
                </c:pt>
                <c:pt idx="37">
                  <c:v>26.83</c:v>
                </c:pt>
                <c:pt idx="38">
                  <c:v>9.51</c:v>
                </c:pt>
                <c:pt idx="39">
                  <c:v>17.760000000000002</c:v>
                </c:pt>
                <c:pt idx="40">
                  <c:v>16.98</c:v>
                </c:pt>
                <c:pt idx="41">
                  <c:v>7.3</c:v>
                </c:pt>
                <c:pt idx="42">
                  <c:v>17.13</c:v>
                </c:pt>
                <c:pt idx="43">
                  <c:v>0.95</c:v>
                </c:pt>
                <c:pt idx="44">
                  <c:v>23.01</c:v>
                </c:pt>
                <c:pt idx="45">
                  <c:v>6.76</c:v>
                </c:pt>
                <c:pt idx="46">
                  <c:v>15.66</c:v>
                </c:pt>
                <c:pt idx="47">
                  <c:v>4.8899999999999997</c:v>
                </c:pt>
                <c:pt idx="48">
                  <c:v>12.57</c:v>
                </c:pt>
                <c:pt idx="49">
                  <c:v>12.21</c:v>
                </c:pt>
                <c:pt idx="50">
                  <c:v>3.8</c:v>
                </c:pt>
                <c:pt idx="51">
                  <c:v>6.38</c:v>
                </c:pt>
                <c:pt idx="52">
                  <c:v>0.15</c:v>
                </c:pt>
                <c:pt idx="53">
                  <c:v>7.21</c:v>
                </c:pt>
                <c:pt idx="54">
                  <c:v>9.5</c:v>
                </c:pt>
                <c:pt idx="55">
                  <c:v>14.25</c:v>
                </c:pt>
                <c:pt idx="56">
                  <c:v>8.1199999999999992</c:v>
                </c:pt>
                <c:pt idx="57">
                  <c:v>8.24</c:v>
                </c:pt>
                <c:pt idx="58">
                  <c:v>8.75</c:v>
                </c:pt>
                <c:pt idx="59">
                  <c:v>3.21</c:v>
                </c:pt>
                <c:pt idx="60">
                  <c:v>6.55</c:v>
                </c:pt>
                <c:pt idx="61">
                  <c:v>0.35</c:v>
                </c:pt>
                <c:pt idx="62">
                  <c:v>3.06</c:v>
                </c:pt>
                <c:pt idx="63">
                  <c:v>1.23</c:v>
                </c:pt>
                <c:pt idx="64">
                  <c:v>0.08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3C-4DB7-B584-4761C625AE0C}"/>
            </c:ext>
          </c:extLst>
        </c:ser>
        <c:ser>
          <c:idx val="4"/>
          <c:order val="4"/>
          <c:tx>
            <c:strRef>
              <c:f>'March Exp'!$F$1</c:f>
              <c:strCache>
                <c:ptCount val="1"/>
                <c:pt idx="0">
                  <c:v>Review Complete (Post-Review)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'March Exp'!$A$2:$A$67</c:f>
              <c:strCache>
                <c:ptCount val="66"/>
                <c:pt idx="0">
                  <c:v>STUDY-21-01975</c:v>
                </c:pt>
                <c:pt idx="1">
                  <c:v>STUDY-23-00851</c:v>
                </c:pt>
                <c:pt idx="2">
                  <c:v>STUDY-23-01029</c:v>
                </c:pt>
                <c:pt idx="3">
                  <c:v>STUDY-23-00954</c:v>
                </c:pt>
                <c:pt idx="4">
                  <c:v>STUDY-23-01272</c:v>
                </c:pt>
                <c:pt idx="5">
                  <c:v>STUDY-23-01201</c:v>
                </c:pt>
                <c:pt idx="6">
                  <c:v>STUDY-23-01431</c:v>
                </c:pt>
                <c:pt idx="7">
                  <c:v>STUDY-23-01248</c:v>
                </c:pt>
                <c:pt idx="8">
                  <c:v>STUDY-23-01539</c:v>
                </c:pt>
                <c:pt idx="9">
                  <c:v>STUDY-23-01124</c:v>
                </c:pt>
                <c:pt idx="10">
                  <c:v>STUDY-23-01554</c:v>
                </c:pt>
                <c:pt idx="11">
                  <c:v>STUDY-23-01396</c:v>
                </c:pt>
                <c:pt idx="12">
                  <c:v>STUDY-23-01563</c:v>
                </c:pt>
                <c:pt idx="13">
                  <c:v>STUDY-23-01328</c:v>
                </c:pt>
                <c:pt idx="14">
                  <c:v>STUDY-23-01568</c:v>
                </c:pt>
                <c:pt idx="15">
                  <c:v>STUDY-23-01569</c:v>
                </c:pt>
                <c:pt idx="16">
                  <c:v>STUDY-23-01687</c:v>
                </c:pt>
                <c:pt idx="17">
                  <c:v>STUDY-23-01104</c:v>
                </c:pt>
                <c:pt idx="18">
                  <c:v>STUDY-23-01700</c:v>
                </c:pt>
                <c:pt idx="19">
                  <c:v>STUDY-23-01635</c:v>
                </c:pt>
                <c:pt idx="20">
                  <c:v>STUDY-23-01393</c:v>
                </c:pt>
                <c:pt idx="21">
                  <c:v>STUDY-24-00028</c:v>
                </c:pt>
                <c:pt idx="22">
                  <c:v>STUDY-23-01449</c:v>
                </c:pt>
                <c:pt idx="23">
                  <c:v>STUDY-24-00004</c:v>
                </c:pt>
                <c:pt idx="24">
                  <c:v>STUDY-24-00037</c:v>
                </c:pt>
                <c:pt idx="25">
                  <c:v>STUDY-24-00081</c:v>
                </c:pt>
                <c:pt idx="26">
                  <c:v>STUDY-23-01734</c:v>
                </c:pt>
                <c:pt idx="27">
                  <c:v>STUDY-24-00042</c:v>
                </c:pt>
                <c:pt idx="28">
                  <c:v>STUDY-23-01679</c:v>
                </c:pt>
                <c:pt idx="29">
                  <c:v>STUDY-23-01739</c:v>
                </c:pt>
                <c:pt idx="30">
                  <c:v>STUDY-23-01592</c:v>
                </c:pt>
                <c:pt idx="31">
                  <c:v>STUDY-24-00029</c:v>
                </c:pt>
                <c:pt idx="32">
                  <c:v>STUDY-23-01725</c:v>
                </c:pt>
                <c:pt idx="33">
                  <c:v>STUDY-23-01707</c:v>
                </c:pt>
                <c:pt idx="34">
                  <c:v>STUDY-23-00834</c:v>
                </c:pt>
                <c:pt idx="35">
                  <c:v>STUDY-24-00058</c:v>
                </c:pt>
                <c:pt idx="36">
                  <c:v>STUDY-24-00039</c:v>
                </c:pt>
                <c:pt idx="37">
                  <c:v>STUDY-23-01625</c:v>
                </c:pt>
                <c:pt idx="38">
                  <c:v>STUDY-24-00151</c:v>
                </c:pt>
                <c:pt idx="39">
                  <c:v>STUDY-24-00155</c:v>
                </c:pt>
                <c:pt idx="40">
                  <c:v>STUDY-24-00038</c:v>
                </c:pt>
                <c:pt idx="41">
                  <c:v>STUDY-24-00107</c:v>
                </c:pt>
                <c:pt idx="42">
                  <c:v>STUDY-24-00109</c:v>
                </c:pt>
                <c:pt idx="43">
                  <c:v>STUDY-24-00056</c:v>
                </c:pt>
                <c:pt idx="44">
                  <c:v>STUDY-24-00135</c:v>
                </c:pt>
                <c:pt idx="45">
                  <c:v>STUDY-23-01624</c:v>
                </c:pt>
                <c:pt idx="46">
                  <c:v>STUDY-24-00189</c:v>
                </c:pt>
                <c:pt idx="47">
                  <c:v>STUDY-24-00193</c:v>
                </c:pt>
                <c:pt idx="48">
                  <c:v>STUDY-23-01425</c:v>
                </c:pt>
                <c:pt idx="49">
                  <c:v>STUDY-24-00120</c:v>
                </c:pt>
                <c:pt idx="50">
                  <c:v>STUDY-24-00243</c:v>
                </c:pt>
                <c:pt idx="51">
                  <c:v>STUDY-24-00245</c:v>
                </c:pt>
                <c:pt idx="52">
                  <c:v>STUDY-24-00231</c:v>
                </c:pt>
                <c:pt idx="53">
                  <c:v>STUDY-24-00153</c:v>
                </c:pt>
                <c:pt idx="54">
                  <c:v>STUDY-24-00130</c:v>
                </c:pt>
                <c:pt idx="55">
                  <c:v>STUDY-24-00124</c:v>
                </c:pt>
                <c:pt idx="56">
                  <c:v>STUDY-24-00171</c:v>
                </c:pt>
                <c:pt idx="57">
                  <c:v>STUDY-24-00188</c:v>
                </c:pt>
                <c:pt idx="58">
                  <c:v>STUDY-24-00276</c:v>
                </c:pt>
                <c:pt idx="59">
                  <c:v>STUDY-24-00212</c:v>
                </c:pt>
                <c:pt idx="60">
                  <c:v>STUDY-23-01713</c:v>
                </c:pt>
                <c:pt idx="61">
                  <c:v>STUDY-24-00272</c:v>
                </c:pt>
                <c:pt idx="62">
                  <c:v>STUDY-24-00275</c:v>
                </c:pt>
                <c:pt idx="63">
                  <c:v>STUDY-24-00289</c:v>
                </c:pt>
                <c:pt idx="64">
                  <c:v>STUDY-24-00380</c:v>
                </c:pt>
                <c:pt idx="65">
                  <c:v>STUDY-24-00350</c:v>
                </c:pt>
              </c:strCache>
            </c:strRef>
          </c:cat>
          <c:val>
            <c:numRef>
              <c:f>'March Exp'!$F$2:$F$67</c:f>
              <c:numCache>
                <c:formatCode>General</c:formatCode>
                <c:ptCount val="66"/>
                <c:pt idx="0">
                  <c:v>7.77</c:v>
                </c:pt>
                <c:pt idx="1">
                  <c:v>0</c:v>
                </c:pt>
                <c:pt idx="2">
                  <c:v>0</c:v>
                </c:pt>
                <c:pt idx="3">
                  <c:v>0.02</c:v>
                </c:pt>
                <c:pt idx="4">
                  <c:v>0.62</c:v>
                </c:pt>
                <c:pt idx="5">
                  <c:v>1.92</c:v>
                </c:pt>
                <c:pt idx="6">
                  <c:v>0.38</c:v>
                </c:pt>
                <c:pt idx="7">
                  <c:v>3.59</c:v>
                </c:pt>
                <c:pt idx="8">
                  <c:v>0</c:v>
                </c:pt>
                <c:pt idx="9">
                  <c:v>0.24</c:v>
                </c:pt>
                <c:pt idx="10">
                  <c:v>0.03</c:v>
                </c:pt>
                <c:pt idx="11">
                  <c:v>0.69</c:v>
                </c:pt>
                <c:pt idx="12">
                  <c:v>1.36</c:v>
                </c:pt>
                <c:pt idx="13">
                  <c:v>0.5</c:v>
                </c:pt>
                <c:pt idx="14">
                  <c:v>0</c:v>
                </c:pt>
                <c:pt idx="15">
                  <c:v>5.73</c:v>
                </c:pt>
                <c:pt idx="16">
                  <c:v>1.37</c:v>
                </c:pt>
                <c:pt idx="17">
                  <c:v>1.31</c:v>
                </c:pt>
                <c:pt idx="18">
                  <c:v>5.03</c:v>
                </c:pt>
                <c:pt idx="19">
                  <c:v>2.39</c:v>
                </c:pt>
                <c:pt idx="20">
                  <c:v>0.01</c:v>
                </c:pt>
                <c:pt idx="21">
                  <c:v>0.05</c:v>
                </c:pt>
                <c:pt idx="22">
                  <c:v>1.03</c:v>
                </c:pt>
                <c:pt idx="23">
                  <c:v>0</c:v>
                </c:pt>
                <c:pt idx="24">
                  <c:v>0.03</c:v>
                </c:pt>
                <c:pt idx="25">
                  <c:v>0.09</c:v>
                </c:pt>
                <c:pt idx="26">
                  <c:v>0</c:v>
                </c:pt>
                <c:pt idx="27">
                  <c:v>7.32</c:v>
                </c:pt>
                <c:pt idx="28">
                  <c:v>0</c:v>
                </c:pt>
                <c:pt idx="29">
                  <c:v>1.31</c:v>
                </c:pt>
                <c:pt idx="30">
                  <c:v>2.78</c:v>
                </c:pt>
                <c:pt idx="31">
                  <c:v>0.05</c:v>
                </c:pt>
                <c:pt idx="32">
                  <c:v>0.9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0.01</c:v>
                </c:pt>
                <c:pt idx="37">
                  <c:v>0</c:v>
                </c:pt>
                <c:pt idx="38">
                  <c:v>0.01</c:v>
                </c:pt>
                <c:pt idx="39">
                  <c:v>0.48</c:v>
                </c:pt>
                <c:pt idx="40">
                  <c:v>1.1100000000000001</c:v>
                </c:pt>
                <c:pt idx="41">
                  <c:v>0.3</c:v>
                </c:pt>
                <c:pt idx="42">
                  <c:v>3</c:v>
                </c:pt>
                <c:pt idx="43">
                  <c:v>4.95</c:v>
                </c:pt>
                <c:pt idx="44">
                  <c:v>0</c:v>
                </c:pt>
                <c:pt idx="45">
                  <c:v>1.37</c:v>
                </c:pt>
                <c:pt idx="46">
                  <c:v>0.54</c:v>
                </c:pt>
                <c:pt idx="47">
                  <c:v>0.46</c:v>
                </c:pt>
                <c:pt idx="48">
                  <c:v>1.03</c:v>
                </c:pt>
                <c:pt idx="49">
                  <c:v>3.71</c:v>
                </c:pt>
                <c:pt idx="50">
                  <c:v>0</c:v>
                </c:pt>
                <c:pt idx="51">
                  <c:v>0.08</c:v>
                </c:pt>
                <c:pt idx="52">
                  <c:v>0.13</c:v>
                </c:pt>
                <c:pt idx="53">
                  <c:v>0</c:v>
                </c:pt>
                <c:pt idx="54">
                  <c:v>0</c:v>
                </c:pt>
                <c:pt idx="55">
                  <c:v>1.79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0.22</c:v>
                </c:pt>
                <c:pt idx="60">
                  <c:v>0.28999999999999998</c:v>
                </c:pt>
                <c:pt idx="61">
                  <c:v>0</c:v>
                </c:pt>
                <c:pt idx="62">
                  <c:v>0</c:v>
                </c:pt>
                <c:pt idx="63">
                  <c:v>1.65</c:v>
                </c:pt>
                <c:pt idx="64">
                  <c:v>0</c:v>
                </c:pt>
                <c:pt idx="6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3C-4DB7-B584-4761C625AE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910468463"/>
        <c:axId val="1910461807"/>
      </c:barChart>
      <c:lineChart>
        <c:grouping val="standard"/>
        <c:varyColors val="0"/>
        <c:ser>
          <c:idx val="6"/>
          <c:order val="5"/>
          <c:tx>
            <c:strRef>
              <c:f>'March Exp'!$H$1</c:f>
              <c:strCache>
                <c:ptCount val="1"/>
                <c:pt idx="0">
                  <c:v>Mean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'March Exp'!$A$2:$A$67</c:f>
              <c:strCache>
                <c:ptCount val="66"/>
                <c:pt idx="0">
                  <c:v>STUDY-21-01975</c:v>
                </c:pt>
                <c:pt idx="1">
                  <c:v>STUDY-23-00851</c:v>
                </c:pt>
                <c:pt idx="2">
                  <c:v>STUDY-23-01029</c:v>
                </c:pt>
                <c:pt idx="3">
                  <c:v>STUDY-23-00954</c:v>
                </c:pt>
                <c:pt idx="4">
                  <c:v>STUDY-23-01272</c:v>
                </c:pt>
                <c:pt idx="5">
                  <c:v>STUDY-23-01201</c:v>
                </c:pt>
                <c:pt idx="6">
                  <c:v>STUDY-23-01431</c:v>
                </c:pt>
                <c:pt idx="7">
                  <c:v>STUDY-23-01248</c:v>
                </c:pt>
                <c:pt idx="8">
                  <c:v>STUDY-23-01539</c:v>
                </c:pt>
                <c:pt idx="9">
                  <c:v>STUDY-23-01124</c:v>
                </c:pt>
                <c:pt idx="10">
                  <c:v>STUDY-23-01554</c:v>
                </c:pt>
                <c:pt idx="11">
                  <c:v>STUDY-23-01396</c:v>
                </c:pt>
                <c:pt idx="12">
                  <c:v>STUDY-23-01563</c:v>
                </c:pt>
                <c:pt idx="13">
                  <c:v>STUDY-23-01328</c:v>
                </c:pt>
                <c:pt idx="14">
                  <c:v>STUDY-23-01568</c:v>
                </c:pt>
                <c:pt idx="15">
                  <c:v>STUDY-23-01569</c:v>
                </c:pt>
                <c:pt idx="16">
                  <c:v>STUDY-23-01687</c:v>
                </c:pt>
                <c:pt idx="17">
                  <c:v>STUDY-23-01104</c:v>
                </c:pt>
                <c:pt idx="18">
                  <c:v>STUDY-23-01700</c:v>
                </c:pt>
                <c:pt idx="19">
                  <c:v>STUDY-23-01635</c:v>
                </c:pt>
                <c:pt idx="20">
                  <c:v>STUDY-23-01393</c:v>
                </c:pt>
                <c:pt idx="21">
                  <c:v>STUDY-24-00028</c:v>
                </c:pt>
                <c:pt idx="22">
                  <c:v>STUDY-23-01449</c:v>
                </c:pt>
                <c:pt idx="23">
                  <c:v>STUDY-24-00004</c:v>
                </c:pt>
                <c:pt idx="24">
                  <c:v>STUDY-24-00037</c:v>
                </c:pt>
                <c:pt idx="25">
                  <c:v>STUDY-24-00081</c:v>
                </c:pt>
                <c:pt idx="26">
                  <c:v>STUDY-23-01734</c:v>
                </c:pt>
                <c:pt idx="27">
                  <c:v>STUDY-24-00042</c:v>
                </c:pt>
                <c:pt idx="28">
                  <c:v>STUDY-23-01679</c:v>
                </c:pt>
                <c:pt idx="29">
                  <c:v>STUDY-23-01739</c:v>
                </c:pt>
                <c:pt idx="30">
                  <c:v>STUDY-23-01592</c:v>
                </c:pt>
                <c:pt idx="31">
                  <c:v>STUDY-24-00029</c:v>
                </c:pt>
                <c:pt idx="32">
                  <c:v>STUDY-23-01725</c:v>
                </c:pt>
                <c:pt idx="33">
                  <c:v>STUDY-23-01707</c:v>
                </c:pt>
                <c:pt idx="34">
                  <c:v>STUDY-23-00834</c:v>
                </c:pt>
                <c:pt idx="35">
                  <c:v>STUDY-24-00058</c:v>
                </c:pt>
                <c:pt idx="36">
                  <c:v>STUDY-24-00039</c:v>
                </c:pt>
                <c:pt idx="37">
                  <c:v>STUDY-23-01625</c:v>
                </c:pt>
                <c:pt idx="38">
                  <c:v>STUDY-24-00151</c:v>
                </c:pt>
                <c:pt idx="39">
                  <c:v>STUDY-24-00155</c:v>
                </c:pt>
                <c:pt idx="40">
                  <c:v>STUDY-24-00038</c:v>
                </c:pt>
                <c:pt idx="41">
                  <c:v>STUDY-24-00107</c:v>
                </c:pt>
                <c:pt idx="42">
                  <c:v>STUDY-24-00109</c:v>
                </c:pt>
                <c:pt idx="43">
                  <c:v>STUDY-24-00056</c:v>
                </c:pt>
                <c:pt idx="44">
                  <c:v>STUDY-24-00135</c:v>
                </c:pt>
                <c:pt idx="45">
                  <c:v>STUDY-23-01624</c:v>
                </c:pt>
                <c:pt idx="46">
                  <c:v>STUDY-24-00189</c:v>
                </c:pt>
                <c:pt idx="47">
                  <c:v>STUDY-24-00193</c:v>
                </c:pt>
                <c:pt idx="48">
                  <c:v>STUDY-23-01425</c:v>
                </c:pt>
                <c:pt idx="49">
                  <c:v>STUDY-24-00120</c:v>
                </c:pt>
                <c:pt idx="50">
                  <c:v>STUDY-24-00243</c:v>
                </c:pt>
                <c:pt idx="51">
                  <c:v>STUDY-24-00245</c:v>
                </c:pt>
                <c:pt idx="52">
                  <c:v>STUDY-24-00231</c:v>
                </c:pt>
                <c:pt idx="53">
                  <c:v>STUDY-24-00153</c:v>
                </c:pt>
                <c:pt idx="54">
                  <c:v>STUDY-24-00130</c:v>
                </c:pt>
                <c:pt idx="55">
                  <c:v>STUDY-24-00124</c:v>
                </c:pt>
                <c:pt idx="56">
                  <c:v>STUDY-24-00171</c:v>
                </c:pt>
                <c:pt idx="57">
                  <c:v>STUDY-24-00188</c:v>
                </c:pt>
                <c:pt idx="58">
                  <c:v>STUDY-24-00276</c:v>
                </c:pt>
                <c:pt idx="59">
                  <c:v>STUDY-24-00212</c:v>
                </c:pt>
                <c:pt idx="60">
                  <c:v>STUDY-23-01713</c:v>
                </c:pt>
                <c:pt idx="61">
                  <c:v>STUDY-24-00272</c:v>
                </c:pt>
                <c:pt idx="62">
                  <c:v>STUDY-24-00275</c:v>
                </c:pt>
                <c:pt idx="63">
                  <c:v>STUDY-24-00289</c:v>
                </c:pt>
                <c:pt idx="64">
                  <c:v>STUDY-24-00380</c:v>
                </c:pt>
                <c:pt idx="65">
                  <c:v>STUDY-24-00350</c:v>
                </c:pt>
              </c:strCache>
            </c:strRef>
          </c:cat>
          <c:val>
            <c:numRef>
              <c:f>'March Exp'!$H$2:$H$67</c:f>
              <c:numCache>
                <c:formatCode>General</c:formatCode>
                <c:ptCount val="66"/>
                <c:pt idx="0">
                  <c:v>68</c:v>
                </c:pt>
                <c:pt idx="1">
                  <c:v>68</c:v>
                </c:pt>
                <c:pt idx="2">
                  <c:v>68</c:v>
                </c:pt>
                <c:pt idx="3">
                  <c:v>68</c:v>
                </c:pt>
                <c:pt idx="4">
                  <c:v>68</c:v>
                </c:pt>
                <c:pt idx="5">
                  <c:v>68</c:v>
                </c:pt>
                <c:pt idx="6">
                  <c:v>68</c:v>
                </c:pt>
                <c:pt idx="7">
                  <c:v>68</c:v>
                </c:pt>
                <c:pt idx="8">
                  <c:v>68</c:v>
                </c:pt>
                <c:pt idx="9">
                  <c:v>68</c:v>
                </c:pt>
                <c:pt idx="10">
                  <c:v>68</c:v>
                </c:pt>
                <c:pt idx="11">
                  <c:v>68</c:v>
                </c:pt>
                <c:pt idx="12">
                  <c:v>68</c:v>
                </c:pt>
                <c:pt idx="13">
                  <c:v>68</c:v>
                </c:pt>
                <c:pt idx="14">
                  <c:v>68</c:v>
                </c:pt>
                <c:pt idx="15">
                  <c:v>68</c:v>
                </c:pt>
                <c:pt idx="16">
                  <c:v>68</c:v>
                </c:pt>
                <c:pt idx="17">
                  <c:v>68</c:v>
                </c:pt>
                <c:pt idx="18">
                  <c:v>68</c:v>
                </c:pt>
                <c:pt idx="19">
                  <c:v>68</c:v>
                </c:pt>
                <c:pt idx="20">
                  <c:v>68</c:v>
                </c:pt>
                <c:pt idx="21">
                  <c:v>68</c:v>
                </c:pt>
                <c:pt idx="22">
                  <c:v>68</c:v>
                </c:pt>
                <c:pt idx="23">
                  <c:v>68</c:v>
                </c:pt>
                <c:pt idx="24">
                  <c:v>68</c:v>
                </c:pt>
                <c:pt idx="25">
                  <c:v>68</c:v>
                </c:pt>
                <c:pt idx="26">
                  <c:v>68</c:v>
                </c:pt>
                <c:pt idx="27">
                  <c:v>68</c:v>
                </c:pt>
                <c:pt idx="28">
                  <c:v>68</c:v>
                </c:pt>
                <c:pt idx="29">
                  <c:v>68</c:v>
                </c:pt>
                <c:pt idx="30">
                  <c:v>68</c:v>
                </c:pt>
                <c:pt idx="31">
                  <c:v>68</c:v>
                </c:pt>
                <c:pt idx="32">
                  <c:v>68</c:v>
                </c:pt>
                <c:pt idx="33">
                  <c:v>68</c:v>
                </c:pt>
                <c:pt idx="34">
                  <c:v>68</c:v>
                </c:pt>
                <c:pt idx="35">
                  <c:v>68</c:v>
                </c:pt>
                <c:pt idx="36">
                  <c:v>68</c:v>
                </c:pt>
                <c:pt idx="37">
                  <c:v>68</c:v>
                </c:pt>
                <c:pt idx="38">
                  <c:v>68</c:v>
                </c:pt>
                <c:pt idx="39">
                  <c:v>68</c:v>
                </c:pt>
                <c:pt idx="40">
                  <c:v>68</c:v>
                </c:pt>
                <c:pt idx="41">
                  <c:v>68</c:v>
                </c:pt>
                <c:pt idx="42">
                  <c:v>68</c:v>
                </c:pt>
                <c:pt idx="43">
                  <c:v>68</c:v>
                </c:pt>
                <c:pt idx="44">
                  <c:v>68</c:v>
                </c:pt>
                <c:pt idx="45">
                  <c:v>68</c:v>
                </c:pt>
                <c:pt idx="46">
                  <c:v>68</c:v>
                </c:pt>
                <c:pt idx="47">
                  <c:v>68</c:v>
                </c:pt>
                <c:pt idx="48">
                  <c:v>68</c:v>
                </c:pt>
                <c:pt idx="49">
                  <c:v>68</c:v>
                </c:pt>
                <c:pt idx="50">
                  <c:v>68</c:v>
                </c:pt>
                <c:pt idx="51">
                  <c:v>68</c:v>
                </c:pt>
                <c:pt idx="52">
                  <c:v>68</c:v>
                </c:pt>
                <c:pt idx="53">
                  <c:v>68</c:v>
                </c:pt>
                <c:pt idx="54">
                  <c:v>68</c:v>
                </c:pt>
                <c:pt idx="55">
                  <c:v>68</c:v>
                </c:pt>
                <c:pt idx="56">
                  <c:v>68</c:v>
                </c:pt>
                <c:pt idx="57">
                  <c:v>68</c:v>
                </c:pt>
                <c:pt idx="58">
                  <c:v>68</c:v>
                </c:pt>
                <c:pt idx="59">
                  <c:v>68</c:v>
                </c:pt>
                <c:pt idx="60">
                  <c:v>68</c:v>
                </c:pt>
                <c:pt idx="61">
                  <c:v>68</c:v>
                </c:pt>
                <c:pt idx="62">
                  <c:v>68</c:v>
                </c:pt>
                <c:pt idx="63">
                  <c:v>68</c:v>
                </c:pt>
                <c:pt idx="64">
                  <c:v>68</c:v>
                </c:pt>
                <c:pt idx="65">
                  <c:v>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73C-4DB7-B584-4761C625AE0C}"/>
            </c:ext>
          </c:extLst>
        </c:ser>
        <c:ser>
          <c:idx val="7"/>
          <c:order val="6"/>
          <c:tx>
            <c:strRef>
              <c:f>'March Exp'!$I$1</c:f>
              <c:strCache>
                <c:ptCount val="1"/>
                <c:pt idx="0">
                  <c:v>Median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'March Exp'!$A$2:$A$67</c:f>
              <c:strCache>
                <c:ptCount val="66"/>
                <c:pt idx="0">
                  <c:v>STUDY-21-01975</c:v>
                </c:pt>
                <c:pt idx="1">
                  <c:v>STUDY-23-00851</c:v>
                </c:pt>
                <c:pt idx="2">
                  <c:v>STUDY-23-01029</c:v>
                </c:pt>
                <c:pt idx="3">
                  <c:v>STUDY-23-00954</c:v>
                </c:pt>
                <c:pt idx="4">
                  <c:v>STUDY-23-01272</c:v>
                </c:pt>
                <c:pt idx="5">
                  <c:v>STUDY-23-01201</c:v>
                </c:pt>
                <c:pt idx="6">
                  <c:v>STUDY-23-01431</c:v>
                </c:pt>
                <c:pt idx="7">
                  <c:v>STUDY-23-01248</c:v>
                </c:pt>
                <c:pt idx="8">
                  <c:v>STUDY-23-01539</c:v>
                </c:pt>
                <c:pt idx="9">
                  <c:v>STUDY-23-01124</c:v>
                </c:pt>
                <c:pt idx="10">
                  <c:v>STUDY-23-01554</c:v>
                </c:pt>
                <c:pt idx="11">
                  <c:v>STUDY-23-01396</c:v>
                </c:pt>
                <c:pt idx="12">
                  <c:v>STUDY-23-01563</c:v>
                </c:pt>
                <c:pt idx="13">
                  <c:v>STUDY-23-01328</c:v>
                </c:pt>
                <c:pt idx="14">
                  <c:v>STUDY-23-01568</c:v>
                </c:pt>
                <c:pt idx="15">
                  <c:v>STUDY-23-01569</c:v>
                </c:pt>
                <c:pt idx="16">
                  <c:v>STUDY-23-01687</c:v>
                </c:pt>
                <c:pt idx="17">
                  <c:v>STUDY-23-01104</c:v>
                </c:pt>
                <c:pt idx="18">
                  <c:v>STUDY-23-01700</c:v>
                </c:pt>
                <c:pt idx="19">
                  <c:v>STUDY-23-01635</c:v>
                </c:pt>
                <c:pt idx="20">
                  <c:v>STUDY-23-01393</c:v>
                </c:pt>
                <c:pt idx="21">
                  <c:v>STUDY-24-00028</c:v>
                </c:pt>
                <c:pt idx="22">
                  <c:v>STUDY-23-01449</c:v>
                </c:pt>
                <c:pt idx="23">
                  <c:v>STUDY-24-00004</c:v>
                </c:pt>
                <c:pt idx="24">
                  <c:v>STUDY-24-00037</c:v>
                </c:pt>
                <c:pt idx="25">
                  <c:v>STUDY-24-00081</c:v>
                </c:pt>
                <c:pt idx="26">
                  <c:v>STUDY-23-01734</c:v>
                </c:pt>
                <c:pt idx="27">
                  <c:v>STUDY-24-00042</c:v>
                </c:pt>
                <c:pt idx="28">
                  <c:v>STUDY-23-01679</c:v>
                </c:pt>
                <c:pt idx="29">
                  <c:v>STUDY-23-01739</c:v>
                </c:pt>
                <c:pt idx="30">
                  <c:v>STUDY-23-01592</c:v>
                </c:pt>
                <c:pt idx="31">
                  <c:v>STUDY-24-00029</c:v>
                </c:pt>
                <c:pt idx="32">
                  <c:v>STUDY-23-01725</c:v>
                </c:pt>
                <c:pt idx="33">
                  <c:v>STUDY-23-01707</c:v>
                </c:pt>
                <c:pt idx="34">
                  <c:v>STUDY-23-00834</c:v>
                </c:pt>
                <c:pt idx="35">
                  <c:v>STUDY-24-00058</c:v>
                </c:pt>
                <c:pt idx="36">
                  <c:v>STUDY-24-00039</c:v>
                </c:pt>
                <c:pt idx="37">
                  <c:v>STUDY-23-01625</c:v>
                </c:pt>
                <c:pt idx="38">
                  <c:v>STUDY-24-00151</c:v>
                </c:pt>
                <c:pt idx="39">
                  <c:v>STUDY-24-00155</c:v>
                </c:pt>
                <c:pt idx="40">
                  <c:v>STUDY-24-00038</c:v>
                </c:pt>
                <c:pt idx="41">
                  <c:v>STUDY-24-00107</c:v>
                </c:pt>
                <c:pt idx="42">
                  <c:v>STUDY-24-00109</c:v>
                </c:pt>
                <c:pt idx="43">
                  <c:v>STUDY-24-00056</c:v>
                </c:pt>
                <c:pt idx="44">
                  <c:v>STUDY-24-00135</c:v>
                </c:pt>
                <c:pt idx="45">
                  <c:v>STUDY-23-01624</c:v>
                </c:pt>
                <c:pt idx="46">
                  <c:v>STUDY-24-00189</c:v>
                </c:pt>
                <c:pt idx="47">
                  <c:v>STUDY-24-00193</c:v>
                </c:pt>
                <c:pt idx="48">
                  <c:v>STUDY-23-01425</c:v>
                </c:pt>
                <c:pt idx="49">
                  <c:v>STUDY-24-00120</c:v>
                </c:pt>
                <c:pt idx="50">
                  <c:v>STUDY-24-00243</c:v>
                </c:pt>
                <c:pt idx="51">
                  <c:v>STUDY-24-00245</c:v>
                </c:pt>
                <c:pt idx="52">
                  <c:v>STUDY-24-00231</c:v>
                </c:pt>
                <c:pt idx="53">
                  <c:v>STUDY-24-00153</c:v>
                </c:pt>
                <c:pt idx="54">
                  <c:v>STUDY-24-00130</c:v>
                </c:pt>
                <c:pt idx="55">
                  <c:v>STUDY-24-00124</c:v>
                </c:pt>
                <c:pt idx="56">
                  <c:v>STUDY-24-00171</c:v>
                </c:pt>
                <c:pt idx="57">
                  <c:v>STUDY-24-00188</c:v>
                </c:pt>
                <c:pt idx="58">
                  <c:v>STUDY-24-00276</c:v>
                </c:pt>
                <c:pt idx="59">
                  <c:v>STUDY-24-00212</c:v>
                </c:pt>
                <c:pt idx="60">
                  <c:v>STUDY-23-01713</c:v>
                </c:pt>
                <c:pt idx="61">
                  <c:v>STUDY-24-00272</c:v>
                </c:pt>
                <c:pt idx="62">
                  <c:v>STUDY-24-00275</c:v>
                </c:pt>
                <c:pt idx="63">
                  <c:v>STUDY-24-00289</c:v>
                </c:pt>
                <c:pt idx="64">
                  <c:v>STUDY-24-00380</c:v>
                </c:pt>
                <c:pt idx="65">
                  <c:v>STUDY-24-00350</c:v>
                </c:pt>
              </c:strCache>
            </c:strRef>
          </c:cat>
          <c:val>
            <c:numRef>
              <c:f>'March Exp'!$I$2:$I$67</c:f>
              <c:numCache>
                <c:formatCode>General</c:formatCode>
                <c:ptCount val="66"/>
                <c:pt idx="0">
                  <c:v>59</c:v>
                </c:pt>
                <c:pt idx="1">
                  <c:v>59</c:v>
                </c:pt>
                <c:pt idx="2">
                  <c:v>59</c:v>
                </c:pt>
                <c:pt idx="3">
                  <c:v>59</c:v>
                </c:pt>
                <c:pt idx="4">
                  <c:v>59</c:v>
                </c:pt>
                <c:pt idx="5">
                  <c:v>59</c:v>
                </c:pt>
                <c:pt idx="6">
                  <c:v>59</c:v>
                </c:pt>
                <c:pt idx="7">
                  <c:v>59</c:v>
                </c:pt>
                <c:pt idx="8">
                  <c:v>59</c:v>
                </c:pt>
                <c:pt idx="9">
                  <c:v>59</c:v>
                </c:pt>
                <c:pt idx="10">
                  <c:v>59</c:v>
                </c:pt>
                <c:pt idx="11">
                  <c:v>59</c:v>
                </c:pt>
                <c:pt idx="12">
                  <c:v>59</c:v>
                </c:pt>
                <c:pt idx="13">
                  <c:v>59</c:v>
                </c:pt>
                <c:pt idx="14">
                  <c:v>59</c:v>
                </c:pt>
                <c:pt idx="15">
                  <c:v>59</c:v>
                </c:pt>
                <c:pt idx="16">
                  <c:v>59</c:v>
                </c:pt>
                <c:pt idx="17">
                  <c:v>59</c:v>
                </c:pt>
                <c:pt idx="18">
                  <c:v>59</c:v>
                </c:pt>
                <c:pt idx="19">
                  <c:v>59</c:v>
                </c:pt>
                <c:pt idx="20">
                  <c:v>59</c:v>
                </c:pt>
                <c:pt idx="21">
                  <c:v>59</c:v>
                </c:pt>
                <c:pt idx="22">
                  <c:v>59</c:v>
                </c:pt>
                <c:pt idx="23">
                  <c:v>59</c:v>
                </c:pt>
                <c:pt idx="24">
                  <c:v>59</c:v>
                </c:pt>
                <c:pt idx="25">
                  <c:v>59</c:v>
                </c:pt>
                <c:pt idx="26">
                  <c:v>59</c:v>
                </c:pt>
                <c:pt idx="27">
                  <c:v>59</c:v>
                </c:pt>
                <c:pt idx="28">
                  <c:v>59</c:v>
                </c:pt>
                <c:pt idx="29">
                  <c:v>59</c:v>
                </c:pt>
                <c:pt idx="30">
                  <c:v>59</c:v>
                </c:pt>
                <c:pt idx="31">
                  <c:v>59</c:v>
                </c:pt>
                <c:pt idx="32">
                  <c:v>59</c:v>
                </c:pt>
                <c:pt idx="33">
                  <c:v>59</c:v>
                </c:pt>
                <c:pt idx="34">
                  <c:v>59</c:v>
                </c:pt>
                <c:pt idx="35">
                  <c:v>59</c:v>
                </c:pt>
                <c:pt idx="36">
                  <c:v>59</c:v>
                </c:pt>
                <c:pt idx="37">
                  <c:v>59</c:v>
                </c:pt>
                <c:pt idx="38">
                  <c:v>59</c:v>
                </c:pt>
                <c:pt idx="39">
                  <c:v>59</c:v>
                </c:pt>
                <c:pt idx="40">
                  <c:v>59</c:v>
                </c:pt>
                <c:pt idx="41">
                  <c:v>59</c:v>
                </c:pt>
                <c:pt idx="42">
                  <c:v>59</c:v>
                </c:pt>
                <c:pt idx="43">
                  <c:v>59</c:v>
                </c:pt>
                <c:pt idx="44">
                  <c:v>59</c:v>
                </c:pt>
                <c:pt idx="45">
                  <c:v>59</c:v>
                </c:pt>
                <c:pt idx="46">
                  <c:v>59</c:v>
                </c:pt>
                <c:pt idx="47">
                  <c:v>59</c:v>
                </c:pt>
                <c:pt idx="48">
                  <c:v>59</c:v>
                </c:pt>
                <c:pt idx="49">
                  <c:v>59</c:v>
                </c:pt>
                <c:pt idx="50">
                  <c:v>59</c:v>
                </c:pt>
                <c:pt idx="51">
                  <c:v>59</c:v>
                </c:pt>
                <c:pt idx="52">
                  <c:v>59</c:v>
                </c:pt>
                <c:pt idx="53">
                  <c:v>59</c:v>
                </c:pt>
                <c:pt idx="54">
                  <c:v>59</c:v>
                </c:pt>
                <c:pt idx="55">
                  <c:v>59</c:v>
                </c:pt>
                <c:pt idx="56">
                  <c:v>59</c:v>
                </c:pt>
                <c:pt idx="57">
                  <c:v>59</c:v>
                </c:pt>
                <c:pt idx="58">
                  <c:v>59</c:v>
                </c:pt>
                <c:pt idx="59">
                  <c:v>59</c:v>
                </c:pt>
                <c:pt idx="60">
                  <c:v>59</c:v>
                </c:pt>
                <c:pt idx="61">
                  <c:v>59</c:v>
                </c:pt>
                <c:pt idx="62">
                  <c:v>59</c:v>
                </c:pt>
                <c:pt idx="63">
                  <c:v>59</c:v>
                </c:pt>
                <c:pt idx="64">
                  <c:v>59</c:v>
                </c:pt>
                <c:pt idx="65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C73C-4DB7-B584-4761C625AE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10468463"/>
        <c:axId val="1910461807"/>
      </c:lineChart>
      <c:catAx>
        <c:axId val="191046846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10461807"/>
        <c:crosses val="autoZero"/>
        <c:auto val="1"/>
        <c:lblAlgn val="ctr"/>
        <c:lblOffset val="100"/>
        <c:noMultiLvlLbl val="0"/>
      </c:catAx>
      <c:valAx>
        <c:axId val="1910461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04684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March</a:t>
            </a:r>
            <a:r>
              <a:rPr lang="en-US" baseline="0"/>
              <a:t> 2024 R2R Initial Reviews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2744541547691153E-2"/>
          <c:y val="8.4247586598523577E-2"/>
          <c:w val="0.93674263793948831"/>
          <c:h val="0.6461421794166700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'March R2R'!$B$1</c:f>
              <c:strCache>
                <c:ptCount val="1"/>
                <c:pt idx="0">
                  <c:v>IRB Pre-Review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cat>
            <c:strRef>
              <c:f>'March R2R'!$A$2:$A$16</c:f>
              <c:strCache>
                <c:ptCount val="15"/>
                <c:pt idx="0">
                  <c:v>STUDY-23-00887</c:v>
                </c:pt>
                <c:pt idx="1">
                  <c:v>STUDY-23-01297</c:v>
                </c:pt>
                <c:pt idx="2">
                  <c:v>STUDY-22-01552</c:v>
                </c:pt>
                <c:pt idx="3">
                  <c:v>STUDY-23-01279</c:v>
                </c:pt>
                <c:pt idx="4">
                  <c:v>STUDY-23-01516</c:v>
                </c:pt>
                <c:pt idx="5">
                  <c:v>STUDY-23-00965</c:v>
                </c:pt>
                <c:pt idx="6">
                  <c:v>STUDY-23-01535</c:v>
                </c:pt>
                <c:pt idx="7">
                  <c:v>STUDY-23-01593</c:v>
                </c:pt>
                <c:pt idx="8">
                  <c:v>STUDY-23-01499</c:v>
                </c:pt>
                <c:pt idx="9">
                  <c:v>STUDY-23-01464</c:v>
                </c:pt>
                <c:pt idx="10">
                  <c:v>STUDY-23-01510</c:v>
                </c:pt>
                <c:pt idx="11">
                  <c:v>STUDY-23-01382</c:v>
                </c:pt>
                <c:pt idx="12">
                  <c:v>STUDY-24-00050</c:v>
                </c:pt>
                <c:pt idx="13">
                  <c:v>STUDY-23-01551</c:v>
                </c:pt>
                <c:pt idx="14">
                  <c:v>STUDY-24-00402</c:v>
                </c:pt>
              </c:strCache>
            </c:strRef>
          </c:cat>
          <c:val>
            <c:numRef>
              <c:f>'March R2R'!$B$2:$B$16</c:f>
              <c:numCache>
                <c:formatCode>General</c:formatCode>
                <c:ptCount val="15"/>
                <c:pt idx="0">
                  <c:v>76.91</c:v>
                </c:pt>
                <c:pt idx="1">
                  <c:v>26.51</c:v>
                </c:pt>
                <c:pt idx="2">
                  <c:v>14.72</c:v>
                </c:pt>
                <c:pt idx="3">
                  <c:v>1.1000000000000001</c:v>
                </c:pt>
                <c:pt idx="4">
                  <c:v>3.89</c:v>
                </c:pt>
                <c:pt idx="5">
                  <c:v>35.15</c:v>
                </c:pt>
                <c:pt idx="6">
                  <c:v>11.89</c:v>
                </c:pt>
                <c:pt idx="7">
                  <c:v>18</c:v>
                </c:pt>
                <c:pt idx="8">
                  <c:v>9.8699999999999992</c:v>
                </c:pt>
                <c:pt idx="9">
                  <c:v>7.8</c:v>
                </c:pt>
                <c:pt idx="10">
                  <c:v>15.31</c:v>
                </c:pt>
                <c:pt idx="11">
                  <c:v>13.73</c:v>
                </c:pt>
                <c:pt idx="12">
                  <c:v>10.77</c:v>
                </c:pt>
                <c:pt idx="13">
                  <c:v>6.75</c:v>
                </c:pt>
                <c:pt idx="14">
                  <c:v>0.76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19-470C-84F8-8FEA8413A39B}"/>
            </c:ext>
          </c:extLst>
        </c:ser>
        <c:ser>
          <c:idx val="1"/>
          <c:order val="1"/>
          <c:tx>
            <c:strRef>
              <c:f>'March R2R'!$C$1</c:f>
              <c:strCache>
                <c:ptCount val="1"/>
                <c:pt idx="0">
                  <c:v>Pending Assignment (Pre-Review Complete)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'March R2R'!$A$2:$A$16</c:f>
              <c:strCache>
                <c:ptCount val="15"/>
                <c:pt idx="0">
                  <c:v>STUDY-23-00887</c:v>
                </c:pt>
                <c:pt idx="1">
                  <c:v>STUDY-23-01297</c:v>
                </c:pt>
                <c:pt idx="2">
                  <c:v>STUDY-22-01552</c:v>
                </c:pt>
                <c:pt idx="3">
                  <c:v>STUDY-23-01279</c:v>
                </c:pt>
                <c:pt idx="4">
                  <c:v>STUDY-23-01516</c:v>
                </c:pt>
                <c:pt idx="5">
                  <c:v>STUDY-23-00965</c:v>
                </c:pt>
                <c:pt idx="6">
                  <c:v>STUDY-23-01535</c:v>
                </c:pt>
                <c:pt idx="7">
                  <c:v>STUDY-23-01593</c:v>
                </c:pt>
                <c:pt idx="8">
                  <c:v>STUDY-23-01499</c:v>
                </c:pt>
                <c:pt idx="9">
                  <c:v>STUDY-23-01464</c:v>
                </c:pt>
                <c:pt idx="10">
                  <c:v>STUDY-23-01510</c:v>
                </c:pt>
                <c:pt idx="11">
                  <c:v>STUDY-23-01382</c:v>
                </c:pt>
                <c:pt idx="12">
                  <c:v>STUDY-24-00050</c:v>
                </c:pt>
                <c:pt idx="13">
                  <c:v>STUDY-23-01551</c:v>
                </c:pt>
                <c:pt idx="14">
                  <c:v>STUDY-24-00402</c:v>
                </c:pt>
              </c:strCache>
            </c:strRef>
          </c:cat>
          <c:val>
            <c:numRef>
              <c:f>'March R2R'!$C$2:$C$16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19-470C-84F8-8FEA8413A39B}"/>
            </c:ext>
          </c:extLst>
        </c:ser>
        <c:ser>
          <c:idx val="2"/>
          <c:order val="2"/>
          <c:tx>
            <c:strRef>
              <c:f>'March R2R'!$D$1</c:f>
              <c:strCache>
                <c:ptCount val="1"/>
                <c:pt idx="0">
                  <c:v>In Review (Committee or Non-Committee)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'March R2R'!$A$2:$A$16</c:f>
              <c:strCache>
                <c:ptCount val="15"/>
                <c:pt idx="0">
                  <c:v>STUDY-23-00887</c:v>
                </c:pt>
                <c:pt idx="1">
                  <c:v>STUDY-23-01297</c:v>
                </c:pt>
                <c:pt idx="2">
                  <c:v>STUDY-22-01552</c:v>
                </c:pt>
                <c:pt idx="3">
                  <c:v>STUDY-23-01279</c:v>
                </c:pt>
                <c:pt idx="4">
                  <c:v>STUDY-23-01516</c:v>
                </c:pt>
                <c:pt idx="5">
                  <c:v>STUDY-23-00965</c:v>
                </c:pt>
                <c:pt idx="6">
                  <c:v>STUDY-23-01535</c:v>
                </c:pt>
                <c:pt idx="7">
                  <c:v>STUDY-23-01593</c:v>
                </c:pt>
                <c:pt idx="8">
                  <c:v>STUDY-23-01499</c:v>
                </c:pt>
                <c:pt idx="9">
                  <c:v>STUDY-23-01464</c:v>
                </c:pt>
                <c:pt idx="10">
                  <c:v>STUDY-23-01510</c:v>
                </c:pt>
                <c:pt idx="11">
                  <c:v>STUDY-23-01382</c:v>
                </c:pt>
                <c:pt idx="12">
                  <c:v>STUDY-24-00050</c:v>
                </c:pt>
                <c:pt idx="13">
                  <c:v>STUDY-23-01551</c:v>
                </c:pt>
                <c:pt idx="14">
                  <c:v>STUDY-24-00402</c:v>
                </c:pt>
              </c:strCache>
            </c:strRef>
          </c:cat>
          <c:val>
            <c:numRef>
              <c:f>'March R2R'!$D$2:$D$16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19-470C-84F8-8FEA8413A39B}"/>
            </c:ext>
          </c:extLst>
        </c:ser>
        <c:ser>
          <c:idx val="3"/>
          <c:order val="3"/>
          <c:tx>
            <c:strRef>
              <c:f>'March R2R'!$E$1</c:f>
              <c:strCache>
                <c:ptCount val="1"/>
                <c:pt idx="0">
                  <c:v>Changes Required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'March R2R'!$A$2:$A$16</c:f>
              <c:strCache>
                <c:ptCount val="15"/>
                <c:pt idx="0">
                  <c:v>STUDY-23-00887</c:v>
                </c:pt>
                <c:pt idx="1">
                  <c:v>STUDY-23-01297</c:v>
                </c:pt>
                <c:pt idx="2">
                  <c:v>STUDY-22-01552</c:v>
                </c:pt>
                <c:pt idx="3">
                  <c:v>STUDY-23-01279</c:v>
                </c:pt>
                <c:pt idx="4">
                  <c:v>STUDY-23-01516</c:v>
                </c:pt>
                <c:pt idx="5">
                  <c:v>STUDY-23-00965</c:v>
                </c:pt>
                <c:pt idx="6">
                  <c:v>STUDY-23-01535</c:v>
                </c:pt>
                <c:pt idx="7">
                  <c:v>STUDY-23-01593</c:v>
                </c:pt>
                <c:pt idx="8">
                  <c:v>STUDY-23-01499</c:v>
                </c:pt>
                <c:pt idx="9">
                  <c:v>STUDY-23-01464</c:v>
                </c:pt>
                <c:pt idx="10">
                  <c:v>STUDY-23-01510</c:v>
                </c:pt>
                <c:pt idx="11">
                  <c:v>STUDY-23-01382</c:v>
                </c:pt>
                <c:pt idx="12">
                  <c:v>STUDY-24-00050</c:v>
                </c:pt>
                <c:pt idx="13">
                  <c:v>STUDY-23-01551</c:v>
                </c:pt>
                <c:pt idx="14">
                  <c:v>STUDY-24-00402</c:v>
                </c:pt>
              </c:strCache>
            </c:strRef>
          </c:cat>
          <c:val>
            <c:numRef>
              <c:f>'March R2R'!$E$2:$E$16</c:f>
              <c:numCache>
                <c:formatCode>General</c:formatCode>
                <c:ptCount val="15"/>
                <c:pt idx="0">
                  <c:v>21.15</c:v>
                </c:pt>
                <c:pt idx="1">
                  <c:v>18.55</c:v>
                </c:pt>
                <c:pt idx="2">
                  <c:v>7.34</c:v>
                </c:pt>
                <c:pt idx="3">
                  <c:v>0</c:v>
                </c:pt>
                <c:pt idx="4">
                  <c:v>50.34</c:v>
                </c:pt>
                <c:pt idx="5">
                  <c:v>26.96</c:v>
                </c:pt>
                <c:pt idx="6">
                  <c:v>0</c:v>
                </c:pt>
                <c:pt idx="7">
                  <c:v>8.07</c:v>
                </c:pt>
                <c:pt idx="8">
                  <c:v>43.14</c:v>
                </c:pt>
                <c:pt idx="9">
                  <c:v>0</c:v>
                </c:pt>
                <c:pt idx="10">
                  <c:v>0</c:v>
                </c:pt>
                <c:pt idx="11">
                  <c:v>0.09</c:v>
                </c:pt>
                <c:pt idx="12">
                  <c:v>0</c:v>
                </c:pt>
                <c:pt idx="13">
                  <c:v>0</c:v>
                </c:pt>
                <c:pt idx="14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D19-470C-84F8-8FEA8413A39B}"/>
            </c:ext>
          </c:extLst>
        </c:ser>
        <c:ser>
          <c:idx val="4"/>
          <c:order val="4"/>
          <c:tx>
            <c:strRef>
              <c:f>'March R2R'!$F$1</c:f>
              <c:strCache>
                <c:ptCount val="1"/>
                <c:pt idx="0">
                  <c:v>Pending sIRB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'March R2R'!$A$2:$A$16</c:f>
              <c:strCache>
                <c:ptCount val="15"/>
                <c:pt idx="0">
                  <c:v>STUDY-23-00887</c:v>
                </c:pt>
                <c:pt idx="1">
                  <c:v>STUDY-23-01297</c:v>
                </c:pt>
                <c:pt idx="2">
                  <c:v>STUDY-22-01552</c:v>
                </c:pt>
                <c:pt idx="3">
                  <c:v>STUDY-23-01279</c:v>
                </c:pt>
                <c:pt idx="4">
                  <c:v>STUDY-23-01516</c:v>
                </c:pt>
                <c:pt idx="5">
                  <c:v>STUDY-23-00965</c:v>
                </c:pt>
                <c:pt idx="6">
                  <c:v>STUDY-23-01535</c:v>
                </c:pt>
                <c:pt idx="7">
                  <c:v>STUDY-23-01593</c:v>
                </c:pt>
                <c:pt idx="8">
                  <c:v>STUDY-23-01499</c:v>
                </c:pt>
                <c:pt idx="9">
                  <c:v>STUDY-23-01464</c:v>
                </c:pt>
                <c:pt idx="10">
                  <c:v>STUDY-23-01510</c:v>
                </c:pt>
                <c:pt idx="11">
                  <c:v>STUDY-23-01382</c:v>
                </c:pt>
                <c:pt idx="12">
                  <c:v>STUDY-24-00050</c:v>
                </c:pt>
                <c:pt idx="13">
                  <c:v>STUDY-23-01551</c:v>
                </c:pt>
                <c:pt idx="14">
                  <c:v>STUDY-24-00402</c:v>
                </c:pt>
              </c:strCache>
            </c:strRef>
          </c:cat>
          <c:val>
            <c:numRef>
              <c:f>'March R2R'!$F$2:$F$16</c:f>
              <c:numCache>
                <c:formatCode>General</c:formatCode>
                <c:ptCount val="15"/>
                <c:pt idx="0">
                  <c:v>127.85</c:v>
                </c:pt>
                <c:pt idx="1">
                  <c:v>106.11</c:v>
                </c:pt>
                <c:pt idx="2">
                  <c:v>119.63</c:v>
                </c:pt>
                <c:pt idx="3">
                  <c:v>136.88999999999999</c:v>
                </c:pt>
                <c:pt idx="4">
                  <c:v>71.77</c:v>
                </c:pt>
                <c:pt idx="5">
                  <c:v>45.91</c:v>
                </c:pt>
                <c:pt idx="6">
                  <c:v>69.069999999999993</c:v>
                </c:pt>
                <c:pt idx="7">
                  <c:v>37.08</c:v>
                </c:pt>
                <c:pt idx="8">
                  <c:v>2.94</c:v>
                </c:pt>
                <c:pt idx="9">
                  <c:v>45.92</c:v>
                </c:pt>
                <c:pt idx="10">
                  <c:v>37.65</c:v>
                </c:pt>
                <c:pt idx="11">
                  <c:v>28.01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19-470C-84F8-8FEA8413A39B}"/>
            </c:ext>
          </c:extLst>
        </c:ser>
        <c:ser>
          <c:idx val="5"/>
          <c:order val="5"/>
          <c:tx>
            <c:strRef>
              <c:f>'March R2R'!$G$1</c:f>
              <c:strCache>
                <c:ptCount val="1"/>
                <c:pt idx="0">
                  <c:v>Review Complete (Post-Review)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'March R2R'!$A$2:$A$16</c:f>
              <c:strCache>
                <c:ptCount val="15"/>
                <c:pt idx="0">
                  <c:v>STUDY-23-00887</c:v>
                </c:pt>
                <c:pt idx="1">
                  <c:v>STUDY-23-01297</c:v>
                </c:pt>
                <c:pt idx="2">
                  <c:v>STUDY-22-01552</c:v>
                </c:pt>
                <c:pt idx="3">
                  <c:v>STUDY-23-01279</c:v>
                </c:pt>
                <c:pt idx="4">
                  <c:v>STUDY-23-01516</c:v>
                </c:pt>
                <c:pt idx="5">
                  <c:v>STUDY-23-00965</c:v>
                </c:pt>
                <c:pt idx="6">
                  <c:v>STUDY-23-01535</c:v>
                </c:pt>
                <c:pt idx="7">
                  <c:v>STUDY-23-01593</c:v>
                </c:pt>
                <c:pt idx="8">
                  <c:v>STUDY-23-01499</c:v>
                </c:pt>
                <c:pt idx="9">
                  <c:v>STUDY-23-01464</c:v>
                </c:pt>
                <c:pt idx="10">
                  <c:v>STUDY-23-01510</c:v>
                </c:pt>
                <c:pt idx="11">
                  <c:v>STUDY-23-01382</c:v>
                </c:pt>
                <c:pt idx="12">
                  <c:v>STUDY-24-00050</c:v>
                </c:pt>
                <c:pt idx="13">
                  <c:v>STUDY-23-01551</c:v>
                </c:pt>
                <c:pt idx="14">
                  <c:v>STUDY-24-00402</c:v>
                </c:pt>
              </c:strCache>
            </c:strRef>
          </c:cat>
          <c:val>
            <c:numRef>
              <c:f>'March R2R'!$G$2:$G$16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0.01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D19-470C-84F8-8FEA8413A3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836360223"/>
        <c:axId val="1836365215"/>
      </c:barChart>
      <c:lineChart>
        <c:grouping val="standard"/>
        <c:varyColors val="0"/>
        <c:ser>
          <c:idx val="7"/>
          <c:order val="6"/>
          <c:tx>
            <c:strRef>
              <c:f>'March R2R'!$I$1</c:f>
              <c:strCache>
                <c:ptCount val="1"/>
                <c:pt idx="0">
                  <c:v>Mean (to Reliance Confirmed)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'March R2R'!$A$2:$A$16</c:f>
              <c:strCache>
                <c:ptCount val="15"/>
                <c:pt idx="0">
                  <c:v>STUDY-23-00887</c:v>
                </c:pt>
                <c:pt idx="1">
                  <c:v>STUDY-23-01297</c:v>
                </c:pt>
                <c:pt idx="2">
                  <c:v>STUDY-22-01552</c:v>
                </c:pt>
                <c:pt idx="3">
                  <c:v>STUDY-23-01279</c:v>
                </c:pt>
                <c:pt idx="4">
                  <c:v>STUDY-23-01516</c:v>
                </c:pt>
                <c:pt idx="5">
                  <c:v>STUDY-23-00965</c:v>
                </c:pt>
                <c:pt idx="6">
                  <c:v>STUDY-23-01535</c:v>
                </c:pt>
                <c:pt idx="7">
                  <c:v>STUDY-23-01593</c:v>
                </c:pt>
                <c:pt idx="8">
                  <c:v>STUDY-23-01499</c:v>
                </c:pt>
                <c:pt idx="9">
                  <c:v>STUDY-23-01464</c:v>
                </c:pt>
                <c:pt idx="10">
                  <c:v>STUDY-23-01510</c:v>
                </c:pt>
                <c:pt idx="11">
                  <c:v>STUDY-23-01382</c:v>
                </c:pt>
                <c:pt idx="12">
                  <c:v>STUDY-24-00050</c:v>
                </c:pt>
                <c:pt idx="13">
                  <c:v>STUDY-23-01551</c:v>
                </c:pt>
                <c:pt idx="14">
                  <c:v>STUDY-24-00402</c:v>
                </c:pt>
              </c:strCache>
            </c:strRef>
          </c:cat>
          <c:val>
            <c:numRef>
              <c:f>'March R2R'!$I$2:$I$16</c:f>
              <c:numCache>
                <c:formatCode>General</c:formatCode>
                <c:ptCount val="1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20</c:v>
                </c:pt>
                <c:pt idx="11">
                  <c:v>20</c:v>
                </c:pt>
                <c:pt idx="12">
                  <c:v>20</c:v>
                </c:pt>
                <c:pt idx="13">
                  <c:v>20</c:v>
                </c:pt>
                <c:pt idx="14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D19-470C-84F8-8FEA8413A39B}"/>
            </c:ext>
          </c:extLst>
        </c:ser>
        <c:ser>
          <c:idx val="8"/>
          <c:order val="7"/>
          <c:tx>
            <c:strRef>
              <c:f>'March R2R'!$J$1</c:f>
              <c:strCache>
                <c:ptCount val="1"/>
                <c:pt idx="0">
                  <c:v>Median ( to Reliance Confirmed)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'March R2R'!$A$2:$A$16</c:f>
              <c:strCache>
                <c:ptCount val="15"/>
                <c:pt idx="0">
                  <c:v>STUDY-23-00887</c:v>
                </c:pt>
                <c:pt idx="1">
                  <c:v>STUDY-23-01297</c:v>
                </c:pt>
                <c:pt idx="2">
                  <c:v>STUDY-22-01552</c:v>
                </c:pt>
                <c:pt idx="3">
                  <c:v>STUDY-23-01279</c:v>
                </c:pt>
                <c:pt idx="4">
                  <c:v>STUDY-23-01516</c:v>
                </c:pt>
                <c:pt idx="5">
                  <c:v>STUDY-23-00965</c:v>
                </c:pt>
                <c:pt idx="6">
                  <c:v>STUDY-23-01535</c:v>
                </c:pt>
                <c:pt idx="7">
                  <c:v>STUDY-23-01593</c:v>
                </c:pt>
                <c:pt idx="8">
                  <c:v>STUDY-23-01499</c:v>
                </c:pt>
                <c:pt idx="9">
                  <c:v>STUDY-23-01464</c:v>
                </c:pt>
                <c:pt idx="10">
                  <c:v>STUDY-23-01510</c:v>
                </c:pt>
                <c:pt idx="11">
                  <c:v>STUDY-23-01382</c:v>
                </c:pt>
                <c:pt idx="12">
                  <c:v>STUDY-24-00050</c:v>
                </c:pt>
                <c:pt idx="13">
                  <c:v>STUDY-23-01551</c:v>
                </c:pt>
                <c:pt idx="14">
                  <c:v>STUDY-24-00402</c:v>
                </c:pt>
              </c:strCache>
            </c:strRef>
          </c:cat>
          <c:val>
            <c:numRef>
              <c:f>'March R2R'!$J$2:$J$16</c:f>
              <c:numCache>
                <c:formatCode>General</c:formatCode>
                <c:ptCount val="15"/>
                <c:pt idx="0">
                  <c:v>14</c:v>
                </c:pt>
                <c:pt idx="1">
                  <c:v>14</c:v>
                </c:pt>
                <c:pt idx="2">
                  <c:v>14</c:v>
                </c:pt>
                <c:pt idx="3">
                  <c:v>14</c:v>
                </c:pt>
                <c:pt idx="4">
                  <c:v>14</c:v>
                </c:pt>
                <c:pt idx="5">
                  <c:v>14</c:v>
                </c:pt>
                <c:pt idx="6">
                  <c:v>14</c:v>
                </c:pt>
                <c:pt idx="7">
                  <c:v>14</c:v>
                </c:pt>
                <c:pt idx="8">
                  <c:v>14</c:v>
                </c:pt>
                <c:pt idx="9">
                  <c:v>14</c:v>
                </c:pt>
                <c:pt idx="10">
                  <c:v>14</c:v>
                </c:pt>
                <c:pt idx="11">
                  <c:v>14</c:v>
                </c:pt>
                <c:pt idx="12">
                  <c:v>14</c:v>
                </c:pt>
                <c:pt idx="13">
                  <c:v>14</c:v>
                </c:pt>
                <c:pt idx="14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5D19-470C-84F8-8FEA8413A39B}"/>
            </c:ext>
          </c:extLst>
        </c:ser>
        <c:ser>
          <c:idx val="9"/>
          <c:order val="8"/>
          <c:tx>
            <c:strRef>
              <c:f>'March R2R'!$K$1</c:f>
              <c:strCache>
                <c:ptCount val="1"/>
                <c:pt idx="0">
                  <c:v>Mean (to FDLS)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'March R2R'!$A$2:$A$16</c:f>
              <c:strCache>
                <c:ptCount val="15"/>
                <c:pt idx="0">
                  <c:v>STUDY-23-00887</c:v>
                </c:pt>
                <c:pt idx="1">
                  <c:v>STUDY-23-01297</c:v>
                </c:pt>
                <c:pt idx="2">
                  <c:v>STUDY-22-01552</c:v>
                </c:pt>
                <c:pt idx="3">
                  <c:v>STUDY-23-01279</c:v>
                </c:pt>
                <c:pt idx="4">
                  <c:v>STUDY-23-01516</c:v>
                </c:pt>
                <c:pt idx="5">
                  <c:v>STUDY-23-00965</c:v>
                </c:pt>
                <c:pt idx="6">
                  <c:v>STUDY-23-01535</c:v>
                </c:pt>
                <c:pt idx="7">
                  <c:v>STUDY-23-01593</c:v>
                </c:pt>
                <c:pt idx="8">
                  <c:v>STUDY-23-01499</c:v>
                </c:pt>
                <c:pt idx="9">
                  <c:v>STUDY-23-01464</c:v>
                </c:pt>
                <c:pt idx="10">
                  <c:v>STUDY-23-01510</c:v>
                </c:pt>
                <c:pt idx="11">
                  <c:v>STUDY-23-01382</c:v>
                </c:pt>
                <c:pt idx="12">
                  <c:v>STUDY-24-00050</c:v>
                </c:pt>
                <c:pt idx="13">
                  <c:v>STUDY-23-01551</c:v>
                </c:pt>
                <c:pt idx="14">
                  <c:v>STUDY-24-00402</c:v>
                </c:pt>
              </c:strCache>
            </c:strRef>
          </c:cat>
          <c:val>
            <c:numRef>
              <c:f>'March R2R'!$K$2:$K$16</c:f>
              <c:numCache>
                <c:formatCode>General</c:formatCode>
                <c:ptCount val="15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  <c:pt idx="5">
                  <c:v>80</c:v>
                </c:pt>
                <c:pt idx="6">
                  <c:v>80</c:v>
                </c:pt>
                <c:pt idx="7">
                  <c:v>80</c:v>
                </c:pt>
                <c:pt idx="8">
                  <c:v>80</c:v>
                </c:pt>
                <c:pt idx="9">
                  <c:v>80</c:v>
                </c:pt>
                <c:pt idx="10">
                  <c:v>80</c:v>
                </c:pt>
                <c:pt idx="11">
                  <c:v>80</c:v>
                </c:pt>
                <c:pt idx="12">
                  <c:v>80</c:v>
                </c:pt>
                <c:pt idx="13">
                  <c:v>80</c:v>
                </c:pt>
                <c:pt idx="14">
                  <c:v>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D19-470C-84F8-8FEA8413A3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6360223"/>
        <c:axId val="1836365215"/>
      </c:lineChart>
      <c:catAx>
        <c:axId val="183636022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36365215"/>
        <c:crosses val="autoZero"/>
        <c:auto val="1"/>
        <c:lblAlgn val="ctr"/>
        <c:lblOffset val="100"/>
        <c:noMultiLvlLbl val="0"/>
      </c:catAx>
      <c:valAx>
        <c:axId val="1836365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6360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292" y="0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077CF9E4-77C4-4222-9153-A9A43C81B568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23" y="4415077"/>
            <a:ext cx="5608954" cy="4183539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153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292" y="8830153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AF3EE01F-472A-4C01-BB0E-56FA82342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04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EE01F-472A-4C01-BB0E-56FA8234205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79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EE01F-472A-4C01-BB0E-56FA8234205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38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EE01F-472A-4C01-BB0E-56FA8234205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08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3EE01F-472A-4C01-BB0E-56FA8234205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63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3EE01F-472A-4C01-BB0E-56FA8234205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80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49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52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2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4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7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8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06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5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4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1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9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3964" y="314753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</a:rPr>
              <a:t>IRB Monthly Dashboard</a:t>
            </a:r>
            <a:r>
              <a:rPr lang="en-US" sz="2800" b="1">
                <a:solidFill>
                  <a:schemeClr val="tx2"/>
                </a:solidFill>
              </a:rPr>
              <a:t>: </a:t>
            </a:r>
            <a:r>
              <a:rPr lang="en-US" sz="2800" b="1" smtClean="0">
                <a:solidFill>
                  <a:schemeClr val="tx2"/>
                </a:solidFill>
              </a:rPr>
              <a:t>3/1/2024 </a:t>
            </a:r>
            <a:r>
              <a:rPr lang="en-US" sz="2800" b="1">
                <a:solidFill>
                  <a:schemeClr val="tx2"/>
                </a:solidFill>
              </a:rPr>
              <a:t>– </a:t>
            </a:r>
            <a:r>
              <a:rPr lang="en-US" sz="2800" b="1" smtClean="0">
                <a:solidFill>
                  <a:schemeClr val="tx2"/>
                </a:solidFill>
              </a:rPr>
              <a:t>3/31/2024</a:t>
            </a:r>
            <a:endParaRPr lang="en-US" sz="2800" b="1" dirty="0">
              <a:solidFill>
                <a:schemeClr val="tx2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639002"/>
              </p:ext>
            </p:extLst>
          </p:nvPr>
        </p:nvGraphicFramePr>
        <p:xfrm>
          <a:off x="1333500" y="880137"/>
          <a:ext cx="6457948" cy="2703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7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6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69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7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7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9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31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11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08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12359">
                <a:tc gridSpan="10"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Average </a:t>
                      </a:r>
                      <a:r>
                        <a:rPr lang="en-US" sz="1050" dirty="0"/>
                        <a:t>Monthly </a:t>
                      </a:r>
                      <a:r>
                        <a:rPr lang="en-US" sz="1050" baseline="0" dirty="0"/>
                        <a:t>Turnaround Time for S</a:t>
                      </a:r>
                      <a:r>
                        <a:rPr lang="en-US" sz="1050" dirty="0"/>
                        <a:t>ubmissions Requiring</a:t>
                      </a:r>
                      <a:r>
                        <a:rPr lang="en-US" sz="1050" baseline="0" dirty="0"/>
                        <a:t> A</a:t>
                      </a:r>
                      <a:r>
                        <a:rPr lang="en-US" sz="1050" dirty="0"/>
                        <a:t>pproval (Calendar Days)</a:t>
                      </a:r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900" dirty="0"/>
                    </a:p>
                  </a:txBody>
                  <a:tcPr marL="86361" marR="8636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36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86361" marR="86361"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Initial Review</a:t>
                      </a:r>
                    </a:p>
                  </a:txBody>
                  <a:tcPr marL="86361" marR="86361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Continuing Review*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Modifications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086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/>
                        <a:t>TAT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Last Month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YTD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TAT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Last Month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YTD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TAT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Last Month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YTD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359">
                <a:tc>
                  <a:txBody>
                    <a:bodyPr/>
                    <a:lstStyle/>
                    <a:p>
                      <a:pPr algn="ctr"/>
                      <a:r>
                        <a:rPr lang="en-US" sz="1050" b="1" u="none" dirty="0">
                          <a:solidFill>
                            <a:schemeClr val="tx1"/>
                          </a:solidFill>
                        </a:rPr>
                        <a:t>Full Board (Mean)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  <a:endParaRPr lang="en-US" sz="1050" b="0" u="none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</a:t>
                      </a:r>
                    </a:p>
                    <a:p>
                      <a:pPr algn="ctr"/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en-US" sz="1050" b="0" u="none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  <a:endParaRPr lang="en-US" sz="1050" b="0" u="none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359">
                <a:tc>
                  <a:txBody>
                    <a:bodyPr/>
                    <a:lstStyle/>
                    <a:p>
                      <a:pPr algn="ctr"/>
                      <a:r>
                        <a:rPr lang="en-US" sz="1050" b="1" u="none" dirty="0">
                          <a:solidFill>
                            <a:schemeClr val="tx1"/>
                          </a:solidFill>
                        </a:rPr>
                        <a:t>Full Board (Median)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  <a:endParaRPr lang="en-US" sz="1050" b="0" u="none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670212"/>
                  </a:ext>
                </a:extLst>
              </a:tr>
              <a:tr h="41235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Expedited (Mean)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68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67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35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Expedited (Median)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rgbClr val="FF0000"/>
                          </a:solidFill>
                        </a:rPr>
                        <a:t>59</a:t>
                      </a:r>
                      <a:endParaRPr lang="en-US" sz="1050" b="0" dirty="0">
                        <a:solidFill>
                          <a:srgbClr val="FF0000"/>
                        </a:solidFill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56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en-US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/>
                </a:tc>
                <a:extLst>
                  <a:ext uri="{0D108BD9-81ED-4DB2-BD59-A6C34878D82A}">
                    <a16:rowId xmlns:a16="http://schemas.microsoft.com/office/drawing/2014/main" val="1628192376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-29308" y="5377698"/>
            <a:ext cx="20105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00B050"/>
                </a:solidFill>
              </a:rPr>
              <a:t>Green #</a:t>
            </a:r>
            <a:r>
              <a:rPr lang="en-US" sz="800" dirty="0"/>
              <a:t> = TAT decreased &gt;2 days from last month</a:t>
            </a:r>
          </a:p>
          <a:p>
            <a:r>
              <a:rPr lang="en-US" sz="800" b="1" dirty="0">
                <a:solidFill>
                  <a:srgbClr val="FF0000"/>
                </a:solidFill>
              </a:rPr>
              <a:t>Red # </a:t>
            </a:r>
            <a:r>
              <a:rPr lang="en-US" sz="800" dirty="0"/>
              <a:t>= TAT increased &gt;2 or more days from last month</a:t>
            </a:r>
            <a:endParaRPr lang="en-US" sz="800" b="1" dirty="0"/>
          </a:p>
          <a:p>
            <a:r>
              <a:rPr lang="en-US" sz="800" dirty="0"/>
              <a:t>Black # = TAT unchanged or less than 2  days changed from last month</a:t>
            </a:r>
          </a:p>
          <a:p>
            <a:r>
              <a:rPr lang="en-US" sz="800" dirty="0"/>
              <a:t>*”Modification and Continuing Review” combination submissions are counted towards the Continuing Review Turnaround Time and #Submissions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568282"/>
              </p:ext>
            </p:extLst>
          </p:nvPr>
        </p:nvGraphicFramePr>
        <p:xfrm>
          <a:off x="904875" y="3683394"/>
          <a:ext cx="7315200" cy="1287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5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47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47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25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4749">
                  <a:extLst>
                    <a:ext uri="{9D8B030D-6E8A-4147-A177-3AD203B41FA5}">
                      <a16:colId xmlns:a16="http://schemas.microsoft.com/office/drawing/2014/main" val="4249998948"/>
                    </a:ext>
                  </a:extLst>
                </a:gridCol>
                <a:gridCol w="622570">
                  <a:extLst>
                    <a:ext uri="{9D8B030D-6E8A-4147-A177-3AD203B41FA5}">
                      <a16:colId xmlns:a16="http://schemas.microsoft.com/office/drawing/2014/main" val="894463811"/>
                    </a:ext>
                  </a:extLst>
                </a:gridCol>
                <a:gridCol w="544749">
                  <a:extLst>
                    <a:ext uri="{9D8B030D-6E8A-4147-A177-3AD203B41FA5}">
                      <a16:colId xmlns:a16="http://schemas.microsoft.com/office/drawing/2014/main" val="3066491350"/>
                    </a:ext>
                  </a:extLst>
                </a:gridCol>
                <a:gridCol w="622570">
                  <a:extLst>
                    <a:ext uri="{9D8B030D-6E8A-4147-A177-3AD203B41FA5}">
                      <a16:colId xmlns:a16="http://schemas.microsoft.com/office/drawing/2014/main" val="390681513"/>
                    </a:ext>
                  </a:extLst>
                </a:gridCol>
                <a:gridCol w="856035">
                  <a:extLst>
                    <a:ext uri="{9D8B030D-6E8A-4147-A177-3AD203B41FA5}">
                      <a16:colId xmlns:a16="http://schemas.microsoft.com/office/drawing/2014/main" val="1408904537"/>
                    </a:ext>
                  </a:extLst>
                </a:gridCol>
                <a:gridCol w="466926">
                  <a:extLst>
                    <a:ext uri="{9D8B030D-6E8A-4147-A177-3AD203B41FA5}">
                      <a16:colId xmlns:a16="http://schemas.microsoft.com/office/drawing/2014/main" val="2295936864"/>
                    </a:ext>
                  </a:extLst>
                </a:gridCol>
              </a:tblGrid>
              <a:tr h="204537">
                <a:tc gridSpan="12"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Total</a:t>
                      </a:r>
                      <a:r>
                        <a:rPr lang="en-US" sz="1050" baseline="0" dirty="0"/>
                        <a:t> #Submissions in Month by Submission Type</a:t>
                      </a:r>
                      <a:endParaRPr lang="en-US" sz="1050" dirty="0"/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900" dirty="0"/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33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Initial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Continuing Review*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Modifications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RNI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Total (Including</a:t>
                      </a:r>
                      <a:r>
                        <a:rPr lang="en-US" sz="1000" b="1" baseline="0" dirty="0"/>
                        <a:t> RNIs)</a:t>
                      </a:r>
                      <a:r>
                        <a:rPr lang="en-US" sz="1000" b="1" dirty="0"/>
                        <a:t>: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86361" marR="8636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/>
                        <a:t>This</a:t>
                      </a:r>
                      <a:r>
                        <a:rPr lang="en-US" sz="1000" b="0" baseline="0" dirty="0"/>
                        <a:t> Month</a:t>
                      </a:r>
                      <a:endParaRPr lang="en-US" sz="1000" b="0" dirty="0"/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Last Month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This Month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Last Month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This Month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Last Month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This Month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Last Month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This Month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Last</a:t>
                      </a:r>
                      <a:r>
                        <a:rPr lang="en-US" sz="1000" baseline="0" dirty="0"/>
                        <a:t> Month</a:t>
                      </a:r>
                      <a:endParaRPr lang="en-US" sz="1000" dirty="0"/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This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</a:rPr>
                        <a:t> M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onth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(2023)</a:t>
                      </a:r>
                      <a:endParaRPr lang="en-US" sz="1000" dirty="0"/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/>
                        <a:t>YTD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300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/>
                        <a:t>111</a:t>
                      </a:r>
                      <a:endParaRPr lang="en-US" sz="1000" b="0" dirty="0"/>
                    </a:p>
                  </a:txBody>
                  <a:tcPr marL="86361" marR="8636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/>
                        <a:t>88</a:t>
                      </a:r>
                      <a:endParaRPr lang="en-US" sz="1000" b="0" dirty="0"/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204</a:t>
                      </a:r>
                      <a:endParaRPr lang="en-US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184</a:t>
                      </a:r>
                      <a:endParaRPr lang="en-US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384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349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/>
                        <a:t>70</a:t>
                      </a:r>
                      <a:endParaRPr lang="en-US" sz="1000" b="0" dirty="0"/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/>
                        <a:t>80</a:t>
                      </a:r>
                      <a:endParaRPr lang="en-US" sz="1000" b="0" dirty="0"/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/>
                        <a:t>769</a:t>
                      </a:r>
                      <a:endParaRPr lang="en-US" sz="1000" b="0" dirty="0"/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 smtClean="0"/>
                        <a:t>701</a:t>
                      </a:r>
                      <a:endParaRPr lang="en-US" sz="1000" b="0" dirty="0"/>
                    </a:p>
                    <a:p>
                      <a:pPr algn="ctr"/>
                      <a:endParaRPr lang="en-US" sz="1000" b="0" dirty="0"/>
                    </a:p>
                  </a:txBody>
                  <a:tcPr marL="86361" marR="8636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/>
                        <a:t>850</a:t>
                      </a:r>
                      <a:endParaRPr lang="en-US" sz="1000" b="0" dirty="0"/>
                    </a:p>
                  </a:txBody>
                  <a:tcPr marL="86361" marR="8636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/>
                        <a:t>2239</a:t>
                      </a:r>
                      <a:endParaRPr lang="en-US" sz="1000" b="0" dirty="0"/>
                    </a:p>
                  </a:txBody>
                  <a:tcPr marL="86361" marR="86361"/>
                </a:tc>
                <a:extLst>
                  <a:ext uri="{0D108BD9-81ED-4DB2-BD59-A6C34878D82A}">
                    <a16:rowId xmlns:a16="http://schemas.microsoft.com/office/drawing/2014/main" val="133603949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151981"/>
              </p:ext>
            </p:extLst>
          </p:nvPr>
        </p:nvGraphicFramePr>
        <p:xfrm>
          <a:off x="2217125" y="5083502"/>
          <a:ext cx="5562600" cy="1554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0141">
                  <a:extLst>
                    <a:ext uri="{9D8B030D-6E8A-4147-A177-3AD203B41FA5}">
                      <a16:colId xmlns:a16="http://schemas.microsoft.com/office/drawing/2014/main" val="1577382688"/>
                    </a:ext>
                  </a:extLst>
                </a:gridCol>
                <a:gridCol w="1040141">
                  <a:extLst>
                    <a:ext uri="{9D8B030D-6E8A-4147-A177-3AD203B41FA5}">
                      <a16:colId xmlns:a16="http://schemas.microsoft.com/office/drawing/2014/main" val="2471976305"/>
                    </a:ext>
                  </a:extLst>
                </a:gridCol>
                <a:gridCol w="861082">
                  <a:extLst>
                    <a:ext uri="{9D8B030D-6E8A-4147-A177-3AD203B41FA5}">
                      <a16:colId xmlns:a16="http://schemas.microsoft.com/office/drawing/2014/main" val="72993084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35195447"/>
                    </a:ext>
                  </a:extLst>
                </a:gridCol>
              </a:tblGrid>
              <a:tr h="2381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INITIAL (R2R)</a:t>
                      </a:r>
                      <a:r>
                        <a:rPr lang="en-US" sz="1050" baseline="0" dirty="0"/>
                        <a:t> </a:t>
                      </a:r>
                      <a:r>
                        <a:rPr lang="en-US" sz="1050" dirty="0"/>
                        <a:t>EXTERNAL IRB METRICS</a:t>
                      </a:r>
                    </a:p>
                  </a:txBody>
                  <a:tcPr marL="86361" marR="8636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86361" marR="8636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25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# </a:t>
                      </a:r>
                      <a:r>
                        <a:rPr lang="en-US" sz="1000" baseline="0" dirty="0"/>
                        <a:t>Submissions</a:t>
                      </a:r>
                      <a:endParaRPr lang="en-US" sz="1000" dirty="0"/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Average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dirty="0"/>
                        <a:t>TAT</a:t>
                      </a:r>
                      <a:r>
                        <a:rPr lang="en-US" sz="1000" baseline="0" dirty="0"/>
                        <a:t> from Submission to Reliance Confirmed (Calendar Days)</a:t>
                      </a:r>
                      <a:endParaRPr lang="en-US" sz="1000" dirty="0"/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Average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dirty="0"/>
                        <a:t>TAT</a:t>
                      </a:r>
                      <a:r>
                        <a:rPr lang="en-US" sz="1000" baseline="0" dirty="0"/>
                        <a:t> from Submission to FDLS (Calendar Days)</a:t>
                      </a:r>
                      <a:endParaRPr lang="en-US" sz="1000" dirty="0"/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526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This Month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Last Month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This Month (Mean/Median)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Last Month (Mean/Median)</a:t>
                      </a:r>
                    </a:p>
                  </a:txBody>
                  <a:tcPr marL="86361" marR="86361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YTD (Mean/Median)</a:t>
                      </a: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This Month (Mean/Median)</a:t>
                      </a: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692"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rgbClr val="00B050"/>
                          </a:solidFill>
                        </a:rPr>
                        <a:t>20/14</a:t>
                      </a:r>
                      <a:endParaRPr lang="en-US" sz="1050" b="0" dirty="0">
                        <a:solidFill>
                          <a:srgbClr val="00B050"/>
                        </a:solidFill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27/19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26/22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86361" marR="86361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rgbClr val="00B050"/>
                          </a:solidFill>
                        </a:rPr>
                        <a:t>80/63</a:t>
                      </a:r>
                      <a:endParaRPr lang="en-US" sz="1050" b="0" dirty="0">
                        <a:solidFill>
                          <a:srgbClr val="00B050"/>
                        </a:solidFill>
                      </a:endParaRPr>
                    </a:p>
                  </a:txBody>
                  <a:tcPr marL="86361" marR="86361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8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95" y="2802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3</a:t>
            </a:r>
            <a:r>
              <a:rPr lang="en-US" sz="2800" dirty="0" smtClean="0"/>
              <a:t>/1/2024 </a:t>
            </a:r>
            <a:r>
              <a:rPr lang="en-US" sz="2800" dirty="0"/>
              <a:t>– </a:t>
            </a:r>
            <a:r>
              <a:rPr lang="en-US" sz="2800" dirty="0" smtClean="0"/>
              <a:t>3/31/2024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Full Board: Average Time Spent With PPHS </a:t>
            </a:r>
            <a:br>
              <a:rPr lang="en-US" sz="2800" dirty="0"/>
            </a:br>
            <a:r>
              <a:rPr lang="en-US" sz="2800" dirty="0"/>
              <a:t>vs. Outside PPHS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524148" y="5587611"/>
            <a:ext cx="1828800" cy="726617"/>
            <a:chOff x="2438400" y="4607383"/>
            <a:chExt cx="1828800" cy="72661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2438400" y="4724400"/>
              <a:ext cx="374749" cy="318156"/>
            </a:xfrm>
            <a:prstGeom prst="rect">
              <a:avLst/>
            </a:prstGeom>
            <a:solidFill>
              <a:srgbClr val="9FDEF2"/>
            </a:solidFill>
            <a:ln>
              <a:solidFill>
                <a:srgbClr val="9FDE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itle 1">
              <a:extLst>
                <a:ext uri="{FF2B5EF4-FFF2-40B4-BE49-F238E27FC236}">
                  <a16:creationId xmlns:a16="http://schemas.microsoft.com/office/drawing/2014/main" id="{FCD1FAB7-9E53-DCB6-F261-C4D3EEE7B7D4}"/>
                </a:ext>
              </a:extLst>
            </p:cNvPr>
            <p:cNvSpPr txBox="1">
              <a:spLocks/>
            </p:cNvSpPr>
            <p:nvPr/>
          </p:nvSpPr>
          <p:spPr>
            <a:xfrm>
              <a:off x="2895600" y="4607383"/>
              <a:ext cx="1371600" cy="726617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100" dirty="0"/>
                <a:t>Avg. time (days) with PPHS incl. Pre-review and Committee Review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343548" y="5587611"/>
            <a:ext cx="2362200" cy="600164"/>
            <a:chOff x="5486400" y="4668034"/>
            <a:chExt cx="2362200" cy="60016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5486400" y="4724400"/>
              <a:ext cx="374749" cy="318156"/>
            </a:xfrm>
            <a:prstGeom prst="rect">
              <a:avLst/>
            </a:prstGeom>
            <a:solidFill>
              <a:srgbClr val="2A5D7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019800" y="4668034"/>
              <a:ext cx="1828800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+mj-lt"/>
                  <a:ea typeface="+mj-ea"/>
                  <a:cs typeface="+mj-cs"/>
                </a:rPr>
                <a:t>Avg. time (days) with Study team/ other research administration offices</a:t>
              </a:r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FCD1FAB7-9E53-DCB6-F261-C4D3EEE7B7D4}"/>
              </a:ext>
            </a:extLst>
          </p:cNvPr>
          <p:cNvSpPr txBox="1">
            <a:spLocks/>
          </p:cNvSpPr>
          <p:nvPr/>
        </p:nvSpPr>
        <p:spPr>
          <a:xfrm>
            <a:off x="2882948" y="4910448"/>
            <a:ext cx="4267200" cy="3482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/>
              <a:t>Days From Submission Date to Final Determination Letter Sent Date</a:t>
            </a:r>
          </a:p>
          <a:p>
            <a:endParaRPr lang="en-US" sz="11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15" y="1552353"/>
            <a:ext cx="9052785" cy="297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9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3</a:t>
            </a:r>
            <a:r>
              <a:rPr lang="en-US" sz="2800" dirty="0" smtClean="0"/>
              <a:t>/1/2024 </a:t>
            </a:r>
            <a:r>
              <a:rPr lang="en-US" sz="2800" dirty="0"/>
              <a:t>– </a:t>
            </a:r>
            <a:r>
              <a:rPr lang="en-US" sz="2800" dirty="0" smtClean="0"/>
              <a:t>3/31/2024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Expedited: Average Time Spent With PPHS </a:t>
            </a:r>
            <a:br>
              <a:rPr lang="en-US" sz="2800" dirty="0"/>
            </a:br>
            <a:r>
              <a:rPr lang="en-US" sz="2800" dirty="0"/>
              <a:t>vs. Outside PPHS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438400" y="5867400"/>
            <a:ext cx="1828800" cy="726617"/>
            <a:chOff x="2438400" y="4848453"/>
            <a:chExt cx="1828800" cy="72661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2438400" y="4893606"/>
              <a:ext cx="374749" cy="318156"/>
            </a:xfrm>
            <a:prstGeom prst="rect">
              <a:avLst/>
            </a:prstGeom>
            <a:solidFill>
              <a:srgbClr val="9FDEF2"/>
            </a:solidFill>
            <a:ln>
              <a:solidFill>
                <a:srgbClr val="9FDE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itle 1">
              <a:extLst>
                <a:ext uri="{FF2B5EF4-FFF2-40B4-BE49-F238E27FC236}">
                  <a16:creationId xmlns:a16="http://schemas.microsoft.com/office/drawing/2014/main" id="{FCD1FAB7-9E53-DCB6-F261-C4D3EEE7B7D4}"/>
                </a:ext>
              </a:extLst>
            </p:cNvPr>
            <p:cNvSpPr txBox="1">
              <a:spLocks/>
            </p:cNvSpPr>
            <p:nvPr/>
          </p:nvSpPr>
          <p:spPr>
            <a:xfrm>
              <a:off x="2895600" y="4848453"/>
              <a:ext cx="1371600" cy="726617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100" dirty="0"/>
                <a:t>Avg. time (days) with PPHS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486400" y="5867400"/>
            <a:ext cx="2362200" cy="600164"/>
            <a:chOff x="5486400" y="4836949"/>
            <a:chExt cx="2362200" cy="60016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5486400" y="4893606"/>
              <a:ext cx="374749" cy="318156"/>
            </a:xfrm>
            <a:prstGeom prst="rect">
              <a:avLst/>
            </a:prstGeom>
            <a:solidFill>
              <a:srgbClr val="2A5D7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019800" y="4836949"/>
              <a:ext cx="1828800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/>
                <a:t>Avg. time (days) with Study team/ other research administration offices</a:t>
              </a:r>
            </a:p>
          </p:txBody>
        </p: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FCD1FAB7-9E53-DCB6-F261-C4D3EEE7B7D4}"/>
              </a:ext>
            </a:extLst>
          </p:cNvPr>
          <p:cNvSpPr txBox="1">
            <a:spLocks/>
          </p:cNvSpPr>
          <p:nvPr/>
        </p:nvSpPr>
        <p:spPr>
          <a:xfrm>
            <a:off x="2819400" y="5117805"/>
            <a:ext cx="4114800" cy="3993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/>
              <a:t>Days From Submission Date to Final Determination Letter Sent Date</a:t>
            </a:r>
          </a:p>
          <a:p>
            <a:endParaRPr lang="en-US" sz="11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583"/>
            <a:ext cx="9144000" cy="316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655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219200" y="5638800"/>
            <a:ext cx="1926465" cy="726617"/>
            <a:chOff x="1600199" y="4421912"/>
            <a:chExt cx="1926465" cy="72661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1600199" y="4511185"/>
              <a:ext cx="374749" cy="318156"/>
            </a:xfrm>
            <a:prstGeom prst="rect">
              <a:avLst/>
            </a:prstGeom>
            <a:solidFill>
              <a:srgbClr val="9FDEF2"/>
            </a:solidFill>
            <a:ln>
              <a:solidFill>
                <a:srgbClr val="9FDE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FCD1FAB7-9E53-DCB6-F261-C4D3EEE7B7D4}"/>
                </a:ext>
              </a:extLst>
            </p:cNvPr>
            <p:cNvSpPr txBox="1">
              <a:spLocks/>
            </p:cNvSpPr>
            <p:nvPr/>
          </p:nvSpPr>
          <p:spPr>
            <a:xfrm>
              <a:off x="2155064" y="4421912"/>
              <a:ext cx="1371600" cy="726617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100" dirty="0"/>
                <a:t>Avg. time (days) with PPHS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657600" y="5638800"/>
            <a:ext cx="2482983" cy="600164"/>
            <a:chOff x="3605546" y="4380565"/>
            <a:chExt cx="2482983" cy="60016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3605546" y="4467064"/>
              <a:ext cx="374749" cy="318156"/>
            </a:xfrm>
            <a:prstGeom prst="rect">
              <a:avLst/>
            </a:prstGeom>
            <a:solidFill>
              <a:srgbClr val="2A5D7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174406" y="4380565"/>
              <a:ext cx="1914123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+mj-lt"/>
                  <a:ea typeface="+mj-ea"/>
                  <a:cs typeface="+mj-cs"/>
                </a:rPr>
                <a:t>Avg. time (days) with Study team/ other research administration offices</a:t>
              </a:r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3</a:t>
            </a:r>
            <a:r>
              <a:rPr lang="en-US" sz="2800" dirty="0" smtClean="0"/>
              <a:t>/1/2024 </a:t>
            </a:r>
            <a:r>
              <a:rPr lang="en-US" sz="2800" dirty="0"/>
              <a:t>– </a:t>
            </a:r>
            <a:r>
              <a:rPr lang="en-US" sz="2800" dirty="0" smtClean="0"/>
              <a:t>3/31/2024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R2R: Average Time Spent With PPHS </a:t>
            </a:r>
            <a:br>
              <a:rPr lang="en-US" sz="2800" dirty="0"/>
            </a:br>
            <a:r>
              <a:rPr lang="en-US" sz="2800" dirty="0"/>
              <a:t>vs. Outside PPHS vs. External IRB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CD1FAB7-9E53-DCB6-F261-C4D3EEE7B7D4}"/>
              </a:ext>
            </a:extLst>
          </p:cNvPr>
          <p:cNvSpPr txBox="1">
            <a:spLocks/>
          </p:cNvSpPr>
          <p:nvPr/>
        </p:nvSpPr>
        <p:spPr>
          <a:xfrm>
            <a:off x="2810184" y="4842729"/>
            <a:ext cx="4047816" cy="3279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/>
              <a:t>Days From Submission Date to Final Determination Letter Sent Date</a:t>
            </a:r>
          </a:p>
          <a:p>
            <a:endParaRPr lang="en-US" sz="11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6858000" y="5644318"/>
            <a:ext cx="1985752" cy="430887"/>
            <a:chOff x="6411463" y="4380565"/>
            <a:chExt cx="1985752" cy="43088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B74611C-F583-41DF-2D15-E960858A2E06}"/>
                </a:ext>
              </a:extLst>
            </p:cNvPr>
            <p:cNvSpPr/>
            <p:nvPr/>
          </p:nvSpPr>
          <p:spPr>
            <a:xfrm>
              <a:off x="6411463" y="4449054"/>
              <a:ext cx="374749" cy="318156"/>
            </a:xfrm>
            <a:prstGeom prst="rect">
              <a:avLst/>
            </a:prstGeom>
            <a:solidFill>
              <a:srgbClr val="BAE62E"/>
            </a:solidFill>
            <a:ln>
              <a:solidFill>
                <a:srgbClr val="BAE6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988936" y="4380565"/>
              <a:ext cx="1408279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+mj-lt"/>
                  <a:ea typeface="+mj-ea"/>
                  <a:cs typeface="+mj-cs"/>
                </a:rPr>
                <a:t>Avg. time (days) with External IRB</a:t>
              </a: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53" y="2016667"/>
            <a:ext cx="9144000" cy="258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267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7564566"/>
              </p:ext>
            </p:extLst>
          </p:nvPr>
        </p:nvGraphicFramePr>
        <p:xfrm>
          <a:off x="609600" y="457200"/>
          <a:ext cx="80772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67870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5121777"/>
              </p:ext>
            </p:extLst>
          </p:nvPr>
        </p:nvGraphicFramePr>
        <p:xfrm>
          <a:off x="152400" y="152400"/>
          <a:ext cx="8762999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418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6472896"/>
              </p:ext>
            </p:extLst>
          </p:nvPr>
        </p:nvGraphicFramePr>
        <p:xfrm>
          <a:off x="238125" y="633412"/>
          <a:ext cx="8667750" cy="5591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7396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277025</TotalTime>
  <Words>449</Words>
  <Application>Microsoft Office PowerPoint</Application>
  <PresentationFormat>On-screen Show (4:3)</PresentationFormat>
  <Paragraphs>126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3/1/2024 – 3/31/2024 Full Board: Average Time Spent With PPHS  vs. Outside PPHS</vt:lpstr>
      <vt:lpstr>3/1/2024 – 3/31/2024 Expedited: Average Time Spent With PPHS  vs. Outside PPHS</vt:lpstr>
      <vt:lpstr>3/1/2024 – 3/31/2024 R2R: Average Time Spent With PPHS  vs. Outside PPHS vs. External IRB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IRB Approvals</dc:title>
  <dc:creator>Carroll, Liz</dc:creator>
  <cp:lastModifiedBy>Sattin, Schuyler</cp:lastModifiedBy>
  <cp:revision>2234</cp:revision>
  <cp:lastPrinted>2019-06-04T14:52:30Z</cp:lastPrinted>
  <dcterms:created xsi:type="dcterms:W3CDTF">2006-08-16T00:00:00Z</dcterms:created>
  <dcterms:modified xsi:type="dcterms:W3CDTF">2024-04-05T16:29:15Z</dcterms:modified>
</cp:coreProperties>
</file>