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1"/>
  </p:sldMasterIdLst>
  <p:notesMasterIdLst>
    <p:notesMasterId r:id="rId27"/>
  </p:notesMasterIdLst>
  <p:handoutMasterIdLst>
    <p:handoutMasterId r:id="rId28"/>
  </p:handoutMasterIdLst>
  <p:sldIdLst>
    <p:sldId id="261" r:id="rId2"/>
    <p:sldId id="258" r:id="rId3"/>
    <p:sldId id="257" r:id="rId4"/>
    <p:sldId id="281" r:id="rId5"/>
    <p:sldId id="290" r:id="rId6"/>
    <p:sldId id="267" r:id="rId7"/>
    <p:sldId id="284" r:id="rId8"/>
    <p:sldId id="279" r:id="rId9"/>
    <p:sldId id="264" r:id="rId10"/>
    <p:sldId id="292" r:id="rId11"/>
    <p:sldId id="278" r:id="rId12"/>
    <p:sldId id="268" r:id="rId13"/>
    <p:sldId id="263" r:id="rId14"/>
    <p:sldId id="270" r:id="rId15"/>
    <p:sldId id="271" r:id="rId16"/>
    <p:sldId id="272" r:id="rId17"/>
    <p:sldId id="273" r:id="rId18"/>
    <p:sldId id="275" r:id="rId19"/>
    <p:sldId id="276" r:id="rId20"/>
    <p:sldId id="297" r:id="rId21"/>
    <p:sldId id="282" r:id="rId22"/>
    <p:sldId id="293" r:id="rId23"/>
    <p:sldId id="294" r:id="rId24"/>
    <p:sldId id="295" r:id="rId25"/>
    <p:sldId id="262" r:id="rId26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66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8" autoAdjust="0"/>
    <p:restoredTop sz="94660"/>
  </p:normalViewPr>
  <p:slideViewPr>
    <p:cSldViewPr snapToGrid="0" snapToObjects="1">
      <p:cViewPr>
        <p:scale>
          <a:sx n="86" d="100"/>
          <a:sy n="86" d="100"/>
        </p:scale>
        <p:origin x="-255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BB355646-A25A-4249-B172-4D1949A48AEC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990D3AE9-140C-6047-92FC-D021ED663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318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8A1F61A0-5486-4E47-8312-C7E877077D0E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2" tIns="46966" rIns="93932" bIns="469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9B19E23C-DD53-9841-B8DE-03FA1723C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6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13" y="-8859"/>
            <a:ext cx="9167626" cy="6875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435315"/>
            <a:ext cx="5776975" cy="2148634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5733"/>
            <a:ext cx="4681000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84143"/>
            <a:ext cx="7772400" cy="2700106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6096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Graduate School of Biomedical Sciences / Presentation Slide / August 12,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4525963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6096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Graduate School of Biomedical Sciences / Presentation Slide / August 12,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096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Graduate School of Biomedical Sciences / Presentation Slide / August 12, 2014</a:t>
            </a:r>
            <a:endParaRPr lang="en-US" dirty="0"/>
          </a:p>
        </p:txBody>
      </p:sp>
      <p:pic>
        <p:nvPicPr>
          <p:cNvPr id="9" name="Picture 8" descr="pptback-0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4572" y="6721475"/>
            <a:ext cx="9153144" cy="146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2" r:id="rId2"/>
    <p:sldLayoutId id="2147483708" r:id="rId3"/>
    <p:sldLayoutId id="2147483711" r:id="rId4"/>
    <p:sldLayoutId id="2147483707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Lucida Grande"/>
        <a:buChar char="▶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896" y="1435315"/>
            <a:ext cx="5251795" cy="2148634"/>
          </a:xfrm>
        </p:spPr>
        <p:txBody>
          <a:bodyPr>
            <a:normAutofit/>
          </a:bodyPr>
          <a:lstStyle/>
          <a:p>
            <a:r>
              <a:rPr lang="en-US" dirty="0" smtClean="0"/>
              <a:t>Master of Science in Biostatistics</a:t>
            </a:r>
            <a:br>
              <a:rPr lang="en-US" dirty="0" smtClean="0"/>
            </a:br>
            <a:r>
              <a:rPr lang="en-US" sz="3100" dirty="0" smtClean="0"/>
              <a:t>Theory &amp; Methods Track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311610"/>
            <a:ext cx="5604933" cy="19854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/>
              <a:t>Information Session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Emilia Bagiella, PhD &amp; Emma K. T. Benn, </a:t>
            </a:r>
            <a:r>
              <a:rPr lang="en-US" sz="1600" dirty="0" err="1" smtClean="0"/>
              <a:t>DrPH</a:t>
            </a: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sz="1600" dirty="0" smtClean="0"/>
              <a:t>Program Co-Directors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2184" y="6188784"/>
            <a:ext cx="6828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60" dirty="0" smtClean="0">
                <a:solidFill>
                  <a:schemeClr val="bg1"/>
                </a:solidFill>
                <a:latin typeface="Arial (Headings)"/>
                <a:cs typeface="Arial (Headings)"/>
              </a:rPr>
              <a:t>Web: www.icahn.mssm.edu/MSbiostat </a:t>
            </a:r>
          </a:p>
          <a:p>
            <a:r>
              <a:rPr lang="en-US" sz="1600" b="1" spc="60" dirty="0" smtClean="0">
                <a:solidFill>
                  <a:schemeClr val="bg1"/>
                </a:solidFill>
                <a:latin typeface="Arial (Headings)"/>
                <a:cs typeface="Arial (Headings)"/>
              </a:rPr>
              <a:t>Email: MSbiostat@mssm.edu</a:t>
            </a:r>
            <a:endParaRPr lang="en-US" sz="1600" b="1" spc="60" dirty="0">
              <a:solidFill>
                <a:schemeClr val="bg1"/>
              </a:solidFill>
              <a:latin typeface="Arial (Headings)"/>
              <a:cs typeface="Arial (Heading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Biostatistics?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532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Biostatistics is a branch of statistics that allows for the analysis and interpretation of scientific data generated in the clinical, public health, biomedical and translational </a:t>
            </a:r>
            <a:r>
              <a:rPr lang="en-US" sz="3200" b="1" dirty="0" smtClean="0"/>
              <a:t>sciences.</a:t>
            </a:r>
            <a:endParaRPr lang="en-US" sz="3200" b="1" dirty="0"/>
          </a:p>
          <a:p>
            <a:pPr marL="0" indent="0">
              <a:lnSpc>
                <a:spcPct val="100000"/>
              </a:lnSpc>
              <a:buNone/>
            </a:pPr>
            <a:endParaRPr lang="en-US" b="1" dirty="0" smtClean="0"/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"By a small sample, we may judge of the whole piece." - Miguel de Cervantes (from Don Quixote)</a:t>
            </a:r>
          </a:p>
          <a:p>
            <a:pPr marL="1371600" lvl="3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970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Biostatistics?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58839" y="1036143"/>
            <a:ext cx="6337828" cy="5525524"/>
            <a:chOff x="858838" y="180975"/>
            <a:chExt cx="7361237" cy="6416675"/>
          </a:xfrm>
        </p:grpSpPr>
        <p:sp>
          <p:nvSpPr>
            <p:cNvPr id="5" name="Oval 65"/>
            <p:cNvSpPr>
              <a:spLocks noChangeArrowheads="1"/>
            </p:cNvSpPr>
            <p:nvPr/>
          </p:nvSpPr>
          <p:spPr bwMode="auto">
            <a:xfrm>
              <a:off x="1995488" y="622300"/>
              <a:ext cx="5756275" cy="5834063"/>
            </a:xfrm>
            <a:prstGeom prst="ellipse">
              <a:avLst/>
            </a:prstGeom>
            <a:solidFill>
              <a:srgbClr val="800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>
                <a:solidFill>
                  <a:srgbClr val="800000"/>
                </a:solidFill>
              </a:endParaRPr>
            </a:p>
          </p:txBody>
        </p:sp>
        <p:sp>
          <p:nvSpPr>
            <p:cNvPr id="6" name="Oval 72"/>
            <p:cNvSpPr>
              <a:spLocks noChangeArrowheads="1"/>
            </p:cNvSpPr>
            <p:nvPr/>
          </p:nvSpPr>
          <p:spPr bwMode="auto">
            <a:xfrm>
              <a:off x="2617788" y="1150938"/>
              <a:ext cx="5048250" cy="5094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Oval 74"/>
            <p:cNvSpPr>
              <a:spLocks noChangeArrowheads="1"/>
            </p:cNvSpPr>
            <p:nvPr/>
          </p:nvSpPr>
          <p:spPr bwMode="auto">
            <a:xfrm>
              <a:off x="6076950" y="3036888"/>
              <a:ext cx="2143125" cy="199072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EAEAEA"/>
                  </a:solidFill>
                </a:rPr>
                <a:t>Environment</a:t>
              </a:r>
            </a:p>
            <a:p>
              <a:pPr algn="ctr"/>
              <a:r>
                <a:rPr lang="en-US" altLang="en-US" sz="1400" dirty="0">
                  <a:solidFill>
                    <a:srgbClr val="EAEAEA"/>
                  </a:solidFill>
                </a:rPr>
                <a:t>Agriculture,</a:t>
              </a:r>
            </a:p>
            <a:p>
              <a:pPr algn="ctr"/>
              <a:r>
                <a:rPr lang="en-US" altLang="en-US" sz="1400" dirty="0">
                  <a:solidFill>
                    <a:srgbClr val="EAEAEA"/>
                  </a:solidFill>
                </a:rPr>
                <a:t>Ecology, Forestry,</a:t>
              </a:r>
            </a:p>
            <a:p>
              <a:pPr algn="ctr"/>
              <a:r>
                <a:rPr lang="en-US" altLang="en-US" sz="1400" dirty="0">
                  <a:solidFill>
                    <a:srgbClr val="EAEAEA"/>
                  </a:solidFill>
                </a:rPr>
                <a:t>Animal Populations</a:t>
              </a:r>
            </a:p>
          </p:txBody>
        </p:sp>
        <p:sp>
          <p:nvSpPr>
            <p:cNvPr id="8" name="Oval 75"/>
            <p:cNvSpPr>
              <a:spLocks noChangeArrowheads="1"/>
            </p:cNvSpPr>
            <p:nvPr/>
          </p:nvSpPr>
          <p:spPr bwMode="auto">
            <a:xfrm>
              <a:off x="3268663" y="4587875"/>
              <a:ext cx="2162175" cy="200977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EAEAEA"/>
                  </a:solidFill>
                </a:rPr>
                <a:t>Government</a:t>
              </a:r>
            </a:p>
            <a:p>
              <a:pPr algn="ctr"/>
              <a:r>
                <a:rPr lang="en-US" altLang="en-US" sz="1400" dirty="0">
                  <a:solidFill>
                    <a:srgbClr val="EAEAEA"/>
                  </a:solidFill>
                </a:rPr>
                <a:t>Census, </a:t>
              </a:r>
              <a:r>
                <a:rPr lang="en-US" altLang="en-US" sz="1400" dirty="0" smtClean="0">
                  <a:solidFill>
                    <a:srgbClr val="EAEAEA"/>
                  </a:solidFill>
                </a:rPr>
                <a:t>DOH, NCHS, </a:t>
              </a:r>
            </a:p>
            <a:p>
              <a:pPr algn="ctr"/>
              <a:r>
                <a:rPr lang="en-US" altLang="en-US" sz="1400" dirty="0" smtClean="0">
                  <a:solidFill>
                    <a:srgbClr val="EAEAEA"/>
                  </a:solidFill>
                </a:rPr>
                <a:t>CDC, FDA, NIH</a:t>
              </a:r>
              <a:endParaRPr lang="en-US" altLang="en-US" sz="1400" dirty="0">
                <a:solidFill>
                  <a:srgbClr val="EAEAEA"/>
                </a:solidFill>
              </a:endParaRPr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auto">
            <a:xfrm>
              <a:off x="5278438" y="374650"/>
              <a:ext cx="2103437" cy="195421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EAEAEA"/>
                  </a:solidFill>
                </a:rPr>
                <a:t>Physical</a:t>
              </a:r>
            </a:p>
            <a:p>
              <a:pPr algn="ctr"/>
              <a:r>
                <a:rPr lang="en-US" altLang="en-US" sz="2400" dirty="0">
                  <a:solidFill>
                    <a:srgbClr val="EAEAEA"/>
                  </a:solidFill>
                </a:rPr>
                <a:t>Sciences</a:t>
              </a:r>
            </a:p>
            <a:p>
              <a:pPr algn="ctr"/>
              <a:r>
                <a:rPr lang="en-US" altLang="en-US" sz="1400" dirty="0">
                  <a:solidFill>
                    <a:srgbClr val="EAEAEA"/>
                  </a:solidFill>
                </a:rPr>
                <a:t>Astronomy,</a:t>
              </a:r>
            </a:p>
            <a:p>
              <a:pPr algn="ctr"/>
              <a:r>
                <a:rPr lang="en-US" altLang="en-US" sz="1400" dirty="0">
                  <a:solidFill>
                    <a:srgbClr val="EAEAEA"/>
                  </a:solidFill>
                </a:rPr>
                <a:t>Chemistry, Physics</a:t>
              </a:r>
              <a:endParaRPr lang="en-US" altLang="en-US" sz="1600" b="1" dirty="0">
                <a:solidFill>
                  <a:srgbClr val="EAEAEA"/>
                </a:solidFill>
              </a:endParaRPr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auto">
            <a:xfrm>
              <a:off x="3606800" y="2270125"/>
              <a:ext cx="2120900" cy="2092325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400" dirty="0" smtClean="0">
                  <a:solidFill>
                    <a:srgbClr val="EAEAEA"/>
                  </a:solidFill>
                </a:rPr>
                <a:t> Areas </a:t>
              </a:r>
              <a:r>
                <a:rPr lang="en-US" altLang="en-US" sz="2400" dirty="0">
                  <a:solidFill>
                    <a:srgbClr val="EAEAEA"/>
                  </a:solidFill>
                </a:rPr>
                <a:t>where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400" b="1" dirty="0">
                  <a:solidFill>
                    <a:srgbClr val="EAEAEA"/>
                  </a:solidFill>
                </a:rPr>
                <a:t>STATISTICS</a:t>
              </a:r>
              <a:endParaRPr lang="en-US" altLang="en-US" sz="2400" dirty="0">
                <a:solidFill>
                  <a:srgbClr val="EAEAEA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en-US" sz="2400" dirty="0">
                  <a:solidFill>
                    <a:srgbClr val="EAEAEA"/>
                  </a:solidFill>
                </a:rPr>
                <a:t> are used</a:t>
              </a:r>
              <a:endParaRPr lang="en-US" altLang="en-US" sz="4400" b="1" dirty="0">
                <a:solidFill>
                  <a:srgbClr val="EAEAEA"/>
                </a:solidFill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auto">
            <a:xfrm>
              <a:off x="858838" y="2466975"/>
              <a:ext cx="2143125" cy="199072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2400" dirty="0">
                  <a:solidFill>
                    <a:srgbClr val="EAEAEA"/>
                  </a:solidFill>
                </a:rPr>
                <a:t>Health &amp; 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2400" dirty="0">
                  <a:solidFill>
                    <a:srgbClr val="EAEAEA"/>
                  </a:solidFill>
                </a:rPr>
                <a:t>Medicine</a:t>
              </a:r>
            </a:p>
            <a:p>
              <a:pPr algn="ctr"/>
              <a:r>
                <a:rPr lang="en-US" altLang="en-US" sz="1400" dirty="0">
                  <a:solidFill>
                    <a:srgbClr val="EAEAEA"/>
                  </a:solidFill>
                </a:rPr>
                <a:t>Genetics, Clinical Trials,</a:t>
              </a:r>
            </a:p>
            <a:p>
              <a:pPr algn="ctr"/>
              <a:r>
                <a:rPr lang="en-US" altLang="en-US" sz="1400" dirty="0">
                  <a:solidFill>
                    <a:srgbClr val="EAEAEA"/>
                  </a:solidFill>
                </a:rPr>
                <a:t>Epidemiology,</a:t>
              </a:r>
            </a:p>
            <a:p>
              <a:pPr algn="ctr"/>
              <a:r>
                <a:rPr lang="en-US" altLang="en-US" sz="1400" dirty="0">
                  <a:solidFill>
                    <a:srgbClr val="EAEAEA"/>
                  </a:solidFill>
                </a:rPr>
                <a:t>Pharmacology</a:t>
              </a:r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auto">
            <a:xfrm>
              <a:off x="1909763" y="180975"/>
              <a:ext cx="2089150" cy="193992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EAEAEA"/>
                  </a:solidFill>
                </a:rPr>
                <a:t>Business</a:t>
              </a:r>
              <a:endParaRPr lang="en-US" altLang="en-US" sz="1400" dirty="0">
                <a:solidFill>
                  <a:srgbClr val="EAEAEA"/>
                </a:solidFill>
              </a:endParaRPr>
            </a:p>
            <a:p>
              <a:pPr algn="ctr"/>
              <a:r>
                <a:rPr lang="en-US" altLang="en-US" sz="1350" dirty="0">
                  <a:solidFill>
                    <a:srgbClr val="EAEAEA"/>
                  </a:solidFill>
                </a:rPr>
                <a:t>Economics, Engineering,</a:t>
              </a:r>
            </a:p>
            <a:p>
              <a:pPr algn="ctr"/>
              <a:r>
                <a:rPr lang="en-US" altLang="en-US" sz="1350" dirty="0">
                  <a:solidFill>
                    <a:srgbClr val="EAEAEA"/>
                  </a:solidFill>
                </a:rPr>
                <a:t>Marketing,</a:t>
              </a:r>
            </a:p>
            <a:p>
              <a:pPr algn="ctr"/>
              <a:r>
                <a:rPr lang="en-US" altLang="en-US" sz="1350" dirty="0">
                  <a:solidFill>
                    <a:srgbClr val="EAEAEA"/>
                  </a:solidFill>
                </a:rPr>
                <a:t>Computer Science</a:t>
              </a:r>
              <a:endParaRPr lang="en-US" altLang="en-US" sz="1350" b="1" dirty="0">
                <a:solidFill>
                  <a:srgbClr val="EAEAEA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82802" y="6365638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Adapted Figure from the American Statistical Association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Master of Science in Biostatistics – 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Sponsored by Center for Biostatistics &amp; Department of Population Health Science and Policy at ISMMS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  <a:buFont typeface="+mj-lt"/>
              <a:buAutoNum type="arabicPeriod" startAt="2"/>
            </a:pPr>
            <a:r>
              <a:rPr lang="en-US" dirty="0" smtClean="0"/>
              <a:t>Designed to prepare individuals for: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Career as data analysts and applied statisticians </a:t>
            </a:r>
            <a:r>
              <a:rPr lang="en-US" dirty="0" smtClean="0"/>
              <a:t>in the biomedical sciences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PhD/</a:t>
            </a:r>
            <a:r>
              <a:rPr lang="en-US" b="1" dirty="0" err="1" smtClean="0"/>
              <a:t>DrPH</a:t>
            </a:r>
            <a:r>
              <a:rPr lang="en-US" b="1" dirty="0" smtClean="0"/>
              <a:t> in Biostatistics </a:t>
            </a:r>
            <a:r>
              <a:rPr lang="en-US" dirty="0" smtClean="0"/>
              <a:t>or Epidemiology or Bioinformatics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lnSpc>
                <a:spcPct val="100000"/>
              </a:lnSpc>
              <a:buAutoNum type="arabicPeriod" startAt="2"/>
            </a:pPr>
            <a:r>
              <a:rPr lang="en-US" dirty="0" smtClean="0"/>
              <a:t>Distinctive, accelerated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One year, full-time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Comprehensive didactic training for conducting high-quality clinical and translational research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Curriculum emphasizes strong quantitative training to address complex challenges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lnSpc>
                <a:spcPct val="100000"/>
              </a:lnSpc>
              <a:buAutoNum type="arabicPeriod" startAt="2"/>
            </a:pPr>
            <a:r>
              <a:rPr lang="en-US" dirty="0" smtClean="0"/>
              <a:t>Student-centered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Small cohort size (5 – 10 students)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xcellent mentorship and individualized attention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lnSpc>
                <a:spcPct val="100000"/>
              </a:lnSpc>
              <a:buAutoNum type="arabicPeriod" startAt="2"/>
            </a:pPr>
            <a:r>
              <a:rPr lang="en-US" dirty="0" smtClean="0"/>
              <a:t>Uniquely positioned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4906" y="237575"/>
            <a:ext cx="6511602" cy="1477189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 Graduate School of Biomedical Sciences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i="1" dirty="0" smtClean="0"/>
              <a:t>Science That Changes Medicine</a:t>
            </a:r>
            <a:endParaRPr lang="en-US" sz="1800" i="1" baseline="30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365452" y="1666746"/>
            <a:ext cx="73213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i="1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1494" y="65043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338175"/>
            <a:ext cx="1295399" cy="179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39"/>
          <p:cNvSpPr>
            <a:spLocks noChangeArrowheads="1"/>
          </p:cNvSpPr>
          <p:nvPr/>
        </p:nvSpPr>
        <p:spPr bwMode="auto">
          <a:xfrm>
            <a:off x="457202" y="2714400"/>
            <a:ext cx="3890106" cy="263760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AEE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  <a:latin typeface="+mj-lt"/>
              </a:rPr>
              <a:t>Programs Across the Translational Health Continuum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Rectangle 39"/>
          <p:cNvSpPr>
            <a:spLocks noChangeArrowheads="1"/>
          </p:cNvSpPr>
          <p:nvPr/>
        </p:nvSpPr>
        <p:spPr bwMode="auto">
          <a:xfrm>
            <a:off x="4526018" y="2698706"/>
            <a:ext cx="4160782" cy="279454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AEE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Basic Sciences PhD Multidisciplinary Training Areas 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Rectangle 39"/>
          <p:cNvSpPr>
            <a:spLocks noChangeArrowheads="1"/>
          </p:cNvSpPr>
          <p:nvPr/>
        </p:nvSpPr>
        <p:spPr bwMode="auto">
          <a:xfrm>
            <a:off x="4540660" y="4672371"/>
            <a:ext cx="4146139" cy="260382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AEE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r>
              <a:rPr lang="en-US" sz="1200" dirty="0" smtClean="0">
                <a:solidFill>
                  <a:srgbClr val="FFFFFF"/>
                </a:solidFill>
                <a:latin typeface="+mj-lt"/>
              </a:rPr>
              <a:t>Quick Facts</a:t>
            </a:r>
            <a:endParaRPr lang="en-US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0659" y="5077037"/>
            <a:ext cx="4260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1400" b="1" dirty="0" smtClean="0"/>
              <a:t> Ranked 2nd among private U.S. medical schools for NIH-sponsored funding per investigator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Over 285 Research Laboratories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24906" y="1197963"/>
            <a:ext cx="6676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The Graduate School is 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uniquely positioned within a world-class medical school and health system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. We have broken down the barriers to collaboration, allowing students to connect science, biostatistics, medicine, education and health care delivery. 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0660" y="3016568"/>
            <a:ext cx="42753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Biophysics and Systems Biology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Cancer Biology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Developmental and Stem Cell Biology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Genetics and Genomic Sciences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Immunology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Microbiology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Neuroscience</a:t>
            </a: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2" y="3023880"/>
            <a:ext cx="389010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PhD Program (Basic Sciences)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MD/PhD Program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</a:t>
            </a:r>
            <a:r>
              <a:rPr lang="en-US" sz="1400" b="1" dirty="0" smtClean="0"/>
              <a:t>MS in Biostatistics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MS </a:t>
            </a:r>
            <a:r>
              <a:rPr lang="en-US" sz="1400" dirty="0"/>
              <a:t>in Biomedical Sciences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PhD in Clinical Research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MS </a:t>
            </a:r>
            <a:r>
              <a:rPr lang="en-US" sz="1400" dirty="0"/>
              <a:t>Clinical Research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MS in Genetic Counseling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MS in Health Care Delivery Leadership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Masters in Public Health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MSW/MPH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Summer Undergraduate Research Program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Post Baccalaureate Research Education Program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Clinical Research Education Program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Advanced Certificate in Public Health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Physician Scholars PhD Program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Master of Science in Biostatistics – Program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To be eligible for the MS in Biostatistics </a:t>
            </a:r>
            <a:r>
              <a:rPr lang="en-US" b="1" dirty="0" smtClean="0"/>
              <a:t>Program Theory &amp; Methods Track, </a:t>
            </a:r>
            <a:r>
              <a:rPr lang="en-US" b="1" dirty="0"/>
              <a:t>students must have: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 dirty="0"/>
              <a:t>At least two semesters of college-level calculus </a:t>
            </a:r>
            <a:r>
              <a:rPr lang="en-US" sz="1900" b="1" dirty="0" smtClean="0"/>
              <a:t>w/ </a:t>
            </a:r>
            <a:r>
              <a:rPr lang="en-US" sz="1900" b="1" dirty="0"/>
              <a:t>grade of B or higher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 dirty="0"/>
              <a:t>At least 1 college-level linear algebra course </a:t>
            </a:r>
            <a:r>
              <a:rPr lang="en-US" sz="1900" b="1" dirty="0" smtClean="0"/>
              <a:t>w/ grade </a:t>
            </a:r>
            <a:r>
              <a:rPr lang="en-US" sz="1900" b="1" dirty="0"/>
              <a:t>of B or higher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 dirty="0" smtClean="0"/>
              <a:t>TOEFL </a:t>
            </a:r>
            <a:r>
              <a:rPr lang="en-US" sz="1900" b="1" dirty="0"/>
              <a:t>for applicants from non-English speaking </a:t>
            </a:r>
            <a:r>
              <a:rPr lang="en-US" sz="1900" b="1" dirty="0" smtClean="0"/>
              <a:t>countries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/>
              <a:t>GRE (optional)</a:t>
            </a:r>
            <a:endParaRPr lang="en-US" dirty="0" smtClean="0"/>
          </a:p>
          <a:p>
            <a:pPr>
              <a:buFont typeface="+mj-lt"/>
              <a:buAutoNum type="arabicPeriod" startAt="2"/>
            </a:pPr>
            <a:endParaRPr lang="en-US" dirty="0" smtClean="0"/>
          </a:p>
          <a:p>
            <a:pPr>
              <a:buFont typeface="+mj-lt"/>
              <a:buAutoNum type="arabicPeriod" startAt="2"/>
            </a:pPr>
            <a:r>
              <a:rPr lang="en-US" dirty="0" smtClean="0"/>
              <a:t>Prior exposure to statistics/biostatistics not required</a:t>
            </a:r>
          </a:p>
          <a:p>
            <a:pPr>
              <a:buFont typeface="+mj-lt"/>
              <a:buAutoNum type="arabicPeriod" startAt="3"/>
            </a:pPr>
            <a:endParaRPr lang="en-US" dirty="0" smtClean="0"/>
          </a:p>
          <a:p>
            <a:pPr>
              <a:buFont typeface="+mj-lt"/>
              <a:buAutoNum type="arabicPeriod" startAt="3"/>
            </a:pPr>
            <a:r>
              <a:rPr lang="en-US" dirty="0" smtClean="0"/>
              <a:t>Knowledge of mathematical/statistical programming language not required, but certainly helpful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 of Science in Biostatistics –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49585"/>
            <a:ext cx="8229600" cy="46882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One year curriculum = 31 core credits + ≥ 3 elective credits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91858"/>
              </p:ext>
            </p:extLst>
          </p:nvPr>
        </p:nvGraphicFramePr>
        <p:xfrm>
          <a:off x="2620337" y="1379883"/>
          <a:ext cx="3750945" cy="5152644"/>
        </p:xfrm>
        <a:graphic>
          <a:graphicData uri="http://schemas.openxmlformats.org/drawingml/2006/table">
            <a:tbl>
              <a:tblPr firstRow="1" firstCol="1" bandRow="1"/>
              <a:tblGrid>
                <a:gridCol w="3144520"/>
                <a:gridCol w="60642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FALL TERM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Course Title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Credits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Introduction to Advanced Biostatistics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Fundamentals of Epidemiology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Probability &amp; Inference</a:t>
                      </a:r>
                      <a:r>
                        <a:rPr lang="en-US" sz="12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Introduction to R Programming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Capstone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Clinical Trials Management (Elective)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SPRING I TERM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Course Title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Credits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Theory of Linear and GLMs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Analysis of Categorical Data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Probability &amp;</a:t>
                      </a:r>
                      <a:r>
                        <a:rPr lang="en-US" sz="12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Inference II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Applied Biostatistics in Clinical Trials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Capstone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SPRING II TERM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Course Title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Credits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Analysis of Longitudinal Data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Survival Analysis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Capstone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Pharmacoeconomics</a:t>
                      </a:r>
                      <a:r>
                        <a:rPr lang="en-US" sz="1200" i="1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(Elective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Race and Causal Inference (Elective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Required Credits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Minimum Elective Credits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Total Credits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490121" y="2718859"/>
            <a:ext cx="1138677" cy="2653459"/>
            <a:chOff x="1490121" y="2794000"/>
            <a:chExt cx="1138677" cy="256032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490133" y="2802467"/>
              <a:ext cx="1130204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498594" y="4351922"/>
              <a:ext cx="1130204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490121" y="5342555"/>
              <a:ext cx="1130204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90121" y="2794000"/>
              <a:ext cx="0" cy="25603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041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 of Science in Biostatistics –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Capstone Objectives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Engage students </a:t>
            </a:r>
            <a:r>
              <a:rPr lang="en-US" dirty="0" smtClean="0"/>
              <a:t>in important discourse surrounding </a:t>
            </a:r>
            <a:r>
              <a:rPr lang="en-US" b="1" dirty="0" smtClean="0"/>
              <a:t>data management and research ethics </a:t>
            </a:r>
            <a:r>
              <a:rPr lang="en-US" i="1" dirty="0" smtClean="0"/>
              <a:t>– Fall Term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Challenge students to operationalize conceptual research questions </a:t>
            </a:r>
            <a:r>
              <a:rPr lang="en-US" dirty="0" smtClean="0"/>
              <a:t>into testable hypotheses and to </a:t>
            </a:r>
            <a:r>
              <a:rPr lang="en-US" b="1" dirty="0" smtClean="0"/>
              <a:t>determine the appropriate analytic methods </a:t>
            </a:r>
            <a:r>
              <a:rPr lang="en-US" dirty="0" smtClean="0"/>
              <a:t>to test their hypotheses </a:t>
            </a:r>
            <a:r>
              <a:rPr lang="en-US" i="1" dirty="0" smtClean="0"/>
              <a:t>– Spring I Term</a:t>
            </a:r>
          </a:p>
          <a:p>
            <a:pPr marL="457200" lvl="1" indent="0">
              <a:buNone/>
            </a:pPr>
            <a:endParaRPr lang="en-US" b="1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Provide students with the opportunity to shadow Biostatistics faculty </a:t>
            </a:r>
            <a:r>
              <a:rPr lang="en-US" dirty="0" smtClean="0"/>
              <a:t>in the Center for Biostatistics consultation service </a:t>
            </a:r>
            <a:r>
              <a:rPr lang="en-US" i="1" dirty="0" smtClean="0"/>
              <a:t>– Spring II Term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Learn how to </a:t>
            </a:r>
            <a:r>
              <a:rPr lang="en-US" b="1" dirty="0" smtClean="0"/>
              <a:t>successfully collaborate with non-statisticians </a:t>
            </a:r>
            <a:r>
              <a:rPr lang="en-US" dirty="0" smtClean="0"/>
              <a:t>(primarily clinical faculty) at ISMMS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Contribute appropriate study design-related and </a:t>
            </a:r>
            <a:r>
              <a:rPr lang="en-US" b="1" dirty="0" err="1" smtClean="0"/>
              <a:t>methodologic</a:t>
            </a:r>
            <a:r>
              <a:rPr lang="en-US" b="1" dirty="0" smtClean="0"/>
              <a:t> solutions </a:t>
            </a:r>
            <a:r>
              <a:rPr lang="en-US" dirty="0" smtClean="0"/>
              <a:t>to cutting edge research questions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Conduct </a:t>
            </a:r>
            <a:r>
              <a:rPr lang="en-US" b="1" dirty="0" smtClean="0"/>
              <a:t>mentor-guided </a:t>
            </a:r>
            <a:r>
              <a:rPr lang="en-US" dirty="0" smtClean="0"/>
              <a:t>preliminary </a:t>
            </a:r>
            <a:r>
              <a:rPr lang="en-US" b="1" dirty="0" smtClean="0"/>
              <a:t>analyses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Disseminate findings </a:t>
            </a:r>
            <a:r>
              <a:rPr lang="en-US" dirty="0" smtClean="0"/>
              <a:t>to an institution-wide audience </a:t>
            </a:r>
            <a:r>
              <a:rPr lang="en-US" b="1" dirty="0" smtClean="0"/>
              <a:t>at the annual MS in Biostatistics Capstone Symposium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 of Science in Biostatistics – Admissions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62075"/>
            <a:ext cx="8229600" cy="52921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Theory &amp; Methods Track Fall Application Deadline  </a:t>
            </a:r>
          </a:p>
          <a:p>
            <a:pPr lvl="1"/>
            <a:r>
              <a:rPr lang="en-US" b="1" dirty="0" smtClean="0"/>
              <a:t>Start Accepting Application: September </a:t>
            </a:r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Final Application Deadline: </a:t>
            </a:r>
            <a:r>
              <a:rPr lang="en-US" b="1" dirty="0" smtClean="0"/>
              <a:t>April</a:t>
            </a:r>
            <a:r>
              <a:rPr lang="en-US" b="1" dirty="0" smtClean="0"/>
              <a:t> 1st </a:t>
            </a:r>
            <a:endParaRPr lang="en-US" b="1" dirty="0" smtClean="0"/>
          </a:p>
          <a:p>
            <a:r>
              <a:rPr lang="en-US" b="1" dirty="0"/>
              <a:t>Online application: </a:t>
            </a:r>
            <a:r>
              <a:rPr lang="en-US" b="1" dirty="0" smtClean="0">
                <a:solidFill>
                  <a:srgbClr val="FFFF00"/>
                </a:solidFill>
              </a:rPr>
              <a:t>https://applygs.mssm.edu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/>
              <a:t>Application 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Online application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Background and demographics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Personal statement (≤700 words) – motivation for applying and post-graduation career objectives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Current CV or resume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Non-refundable application fee ($80)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Official Transcripts – undergraduate and graduate (if applicable)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Mail to: </a:t>
            </a:r>
          </a:p>
          <a:p>
            <a:pPr marL="914400" lvl="2" indent="0">
              <a:buNone/>
            </a:pPr>
            <a:r>
              <a:rPr lang="en-US" b="1" dirty="0" smtClean="0"/>
              <a:t>          ISMMS Office of Admissions</a:t>
            </a:r>
          </a:p>
          <a:p>
            <a:pPr marL="914400" lvl="2" indent="0">
              <a:buNone/>
            </a:pPr>
            <a:r>
              <a:rPr lang="en-US" b="1" dirty="0" smtClean="0"/>
              <a:t>          One Gustave L. Levy Place</a:t>
            </a:r>
          </a:p>
          <a:p>
            <a:pPr marL="914400" lvl="2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Box 1002</a:t>
            </a:r>
          </a:p>
          <a:p>
            <a:pPr marL="914400" lvl="2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New York, NY, 10029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Two Letters of Recommendation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Recommenders email LORs directly to admissions@mssm.edu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GRE (optional) and TOEFL (if international and non-English speaking) to School Code 2464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74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Master of Science in Biostatistics – Tuition &amp; 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Application fee $</a:t>
            </a:r>
            <a:r>
              <a:rPr lang="en-US" dirty="0" smtClean="0"/>
              <a:t>80</a:t>
            </a:r>
          </a:p>
          <a:p>
            <a:endParaRPr lang="en-US" dirty="0" smtClean="0"/>
          </a:p>
          <a:p>
            <a:r>
              <a:rPr lang="en-US" dirty="0" smtClean="0"/>
              <a:t>Tuition is currently $41K</a:t>
            </a:r>
          </a:p>
          <a:p>
            <a:endParaRPr lang="en-US" dirty="0"/>
          </a:p>
          <a:p>
            <a:r>
              <a:rPr lang="en-US" dirty="0" smtClean="0"/>
              <a:t>Student and Activity Fees are $150 </a:t>
            </a:r>
          </a:p>
          <a:p>
            <a:endParaRPr lang="en-US" dirty="0" smtClean="0"/>
          </a:p>
          <a:p>
            <a:r>
              <a:rPr lang="en-US" dirty="0" smtClean="0"/>
              <a:t>Health Insurance Required</a:t>
            </a:r>
          </a:p>
          <a:p>
            <a:endParaRPr lang="en-US" dirty="0" smtClean="0"/>
          </a:p>
          <a:p>
            <a:r>
              <a:rPr lang="en-US" dirty="0" smtClean="0"/>
              <a:t>Financial Aid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2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Master of Science in Biostatistics – Tuition &amp; 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Eligible students submit the FAFSA.  </a:t>
            </a:r>
            <a:r>
              <a:rPr lang="en-US" sz="2000" dirty="0" smtClean="0"/>
              <a:t>(US Citizen/eligible non-citizen)</a:t>
            </a:r>
          </a:p>
          <a:p>
            <a:r>
              <a:rPr lang="en-US" dirty="0" smtClean="0"/>
              <a:t>Types of aid available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/>
              <a:t>Stafford </a:t>
            </a:r>
            <a:r>
              <a:rPr lang="en-US" dirty="0" smtClean="0"/>
              <a:t>Loans</a:t>
            </a:r>
            <a:br>
              <a:rPr lang="en-US" dirty="0" smtClean="0"/>
            </a:br>
            <a:r>
              <a:rPr lang="en-US" dirty="0" smtClean="0"/>
              <a:t>-Federal Direct Graduate PLUS</a:t>
            </a:r>
            <a:br>
              <a:rPr lang="en-US" dirty="0" smtClean="0"/>
            </a:br>
            <a:r>
              <a:rPr lang="en-US" dirty="0" smtClean="0"/>
              <a:t>-Private Loans</a:t>
            </a:r>
          </a:p>
          <a:p>
            <a:r>
              <a:rPr lang="en-US" dirty="0" smtClean="0"/>
              <a:t>We recommend applying for financial aid by August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/>
              <a:t>School code is G07026 </a:t>
            </a:r>
          </a:p>
          <a:p>
            <a:r>
              <a:rPr lang="en-US" dirty="0"/>
              <a:t>FAFSA Website </a:t>
            </a:r>
            <a:r>
              <a:rPr lang="en-US" b="1" dirty="0"/>
              <a:t>https://fafsa.ed.gov</a:t>
            </a:r>
            <a:r>
              <a:rPr lang="en-US" b="1" dirty="0" smtClean="0"/>
              <a:t>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16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7200" y="1540653"/>
            <a:ext cx="8229600" cy="4688266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>About ISMMS</a:t>
            </a:r>
          </a:p>
          <a:p>
            <a:r>
              <a:rPr lang="en-US" b="1" dirty="0"/>
              <a:t>The Center for Biostatistics at ISMMS</a:t>
            </a:r>
          </a:p>
          <a:p>
            <a:r>
              <a:rPr lang="en-US" b="1" dirty="0" smtClean="0"/>
              <a:t>What is Biostatistics?</a:t>
            </a:r>
          </a:p>
          <a:p>
            <a:r>
              <a:rPr lang="en-US" b="1" dirty="0" smtClean="0"/>
              <a:t>Master of Science in Biostatistics – Theory &amp; Methods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smtClean="0"/>
              <a:t>Program Overview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smtClean="0"/>
              <a:t>Program Eligibility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smtClean="0"/>
              <a:t>Curriculum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smtClean="0"/>
              <a:t>Admissions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 smtClean="0"/>
              <a:t>Tuition &amp; Financial Aid</a:t>
            </a:r>
          </a:p>
          <a:p>
            <a:r>
              <a:rPr lang="en-US" b="1" dirty="0" smtClean="0"/>
              <a:t>Careers and </a:t>
            </a:r>
            <a:r>
              <a:rPr lang="en-US" b="1" dirty="0"/>
              <a:t>Opportunities in </a:t>
            </a:r>
            <a:r>
              <a:rPr lang="en-US" b="1" dirty="0" smtClean="0"/>
              <a:t>Biostatistics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Master of Science in Biostatistics – Tuition &amp; Financial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Stafford Loans Unsubsidized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$26,000/year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Repayment begins 6 months after graduation</a:t>
            </a:r>
          </a:p>
          <a:p>
            <a:pPr marL="0" indent="0">
              <a:buNone/>
            </a:pPr>
            <a:r>
              <a:rPr lang="en-US" sz="2800" dirty="0" smtClean="0"/>
              <a:t>Direct Plus Loans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redit based and covers full out-of-pocket cost including living expenses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Repayment begins immediately, but can be deferred while enrolled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68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of Science in Biostatistics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6250" y="1493586"/>
            <a:ext cx="8582025" cy="50215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 smtClean="0"/>
              <a:t>ISMMS: </a:t>
            </a:r>
            <a:r>
              <a:rPr lang="en-US" sz="1500" b="1" dirty="0" smtClean="0">
                <a:solidFill>
                  <a:srgbClr val="0000FF"/>
                </a:solidFill>
              </a:rPr>
              <a:t>www.icahn.mssm.edu</a:t>
            </a:r>
            <a:r>
              <a:rPr lang="en-US" sz="1500" b="1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 smtClean="0"/>
              <a:t>Center for Biostatistics: </a:t>
            </a:r>
            <a:r>
              <a:rPr lang="en-US" sz="1500" b="1" dirty="0" smtClean="0">
                <a:solidFill>
                  <a:srgbClr val="0000FF"/>
                </a:solidFill>
              </a:rPr>
              <a:t>www.icahn.mssm.edu/centerforbiostatistics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FF00"/>
                </a:solidFill>
              </a:rPr>
              <a:t>MS in Biostatistics Program Website: </a:t>
            </a:r>
            <a:r>
              <a:rPr lang="en-US" sz="1500" b="1" dirty="0" smtClean="0">
                <a:solidFill>
                  <a:srgbClr val="0000FF"/>
                </a:solidFill>
              </a:rPr>
              <a:t>www.icahn.mssm.edu/MSbiostat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b="1" dirty="0" smtClean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FF00"/>
                </a:solidFill>
              </a:rPr>
              <a:t>MS in Biostatistics Program Email: </a:t>
            </a:r>
            <a:r>
              <a:rPr lang="en-US" sz="1500" b="1" dirty="0" smtClean="0">
                <a:solidFill>
                  <a:srgbClr val="0000FF"/>
                </a:solidFill>
              </a:rPr>
              <a:t>Msbiostat@mssm.edu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b="1" dirty="0" smtClean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FF00"/>
                </a:solidFill>
              </a:rPr>
              <a:t>MS in Biostatistics Program Co-Directors: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FF00"/>
                </a:solidFill>
              </a:rPr>
              <a:t>Emilia Bagiella, PhD – emilia.bagiella@mountsinai.org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FF00"/>
                </a:solidFill>
              </a:rPr>
              <a:t>Emma K. T. Benn, </a:t>
            </a:r>
            <a:r>
              <a:rPr lang="en-US" sz="1500" b="1" dirty="0" err="1" smtClean="0">
                <a:solidFill>
                  <a:srgbClr val="FFFF00"/>
                </a:solidFill>
              </a:rPr>
              <a:t>DrPH</a:t>
            </a:r>
            <a:r>
              <a:rPr lang="en-US" sz="1500" b="1" dirty="0" smtClean="0">
                <a:solidFill>
                  <a:srgbClr val="FFFF00"/>
                </a:solidFill>
              </a:rPr>
              <a:t> – emma.benn@mountsinai.org</a:t>
            </a:r>
          </a:p>
          <a:p>
            <a:pPr marL="457200" lvl="1" indent="0">
              <a:buNone/>
            </a:pPr>
            <a:endParaRPr lang="en-US" sz="1500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FFFF00"/>
                </a:solidFill>
              </a:rPr>
              <a:t>MS in Biostatistics Administrative  Educational Coordinator: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FFFF00"/>
                </a:solidFill>
              </a:rPr>
              <a:t>	</a:t>
            </a:r>
            <a:r>
              <a:rPr lang="en-US" sz="1300" b="1" dirty="0" smtClean="0">
                <a:solidFill>
                  <a:srgbClr val="FFFF00"/>
                </a:solidFill>
              </a:rPr>
              <a:t>Mary Sandre – </a:t>
            </a:r>
            <a:r>
              <a:rPr lang="en-US" sz="1300" b="1" dirty="0" smtClean="0">
                <a:solidFill>
                  <a:srgbClr val="0000FF"/>
                </a:solidFill>
              </a:rPr>
              <a:t> </a:t>
            </a:r>
            <a:r>
              <a:rPr lang="en-US" sz="1300" b="1" dirty="0" smtClean="0">
                <a:solidFill>
                  <a:srgbClr val="FFFF00"/>
                </a:solidFill>
              </a:rPr>
              <a:t>mary.sandre@mountsinai.org</a:t>
            </a:r>
          </a:p>
          <a:p>
            <a:pPr marL="457200" lvl="1" indent="0">
              <a:buNone/>
            </a:pPr>
            <a:endParaRPr lang="en-US" sz="15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 smtClean="0"/>
              <a:t>Housing Resources: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500" b="1" dirty="0"/>
              <a:t>International House of New York: </a:t>
            </a:r>
            <a:r>
              <a:rPr lang="en-US" sz="1500" b="1" dirty="0">
                <a:solidFill>
                  <a:srgbClr val="0000FF"/>
                </a:solidFill>
              </a:rPr>
              <a:t>http://</a:t>
            </a:r>
            <a:r>
              <a:rPr lang="en-US" sz="1500" b="1" dirty="0" smtClean="0">
                <a:solidFill>
                  <a:srgbClr val="0000FF"/>
                </a:solidFill>
              </a:rPr>
              <a:t>www.ihouse-nyc.org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500" b="1" dirty="0" smtClean="0"/>
              <a:t>Hotel Alexander: </a:t>
            </a:r>
            <a:r>
              <a:rPr lang="en-US" sz="1500" b="1" dirty="0" smtClean="0">
                <a:solidFill>
                  <a:srgbClr val="0000FF"/>
                </a:solidFill>
              </a:rPr>
              <a:t>http</a:t>
            </a:r>
            <a:r>
              <a:rPr lang="en-US" sz="1500" b="1" dirty="0">
                <a:solidFill>
                  <a:srgbClr val="0000FF"/>
                </a:solidFill>
              </a:rPr>
              <a:t>://</a:t>
            </a:r>
            <a:r>
              <a:rPr lang="en-US" sz="1500" b="1" dirty="0" smtClean="0">
                <a:solidFill>
                  <a:srgbClr val="0000FF"/>
                </a:solidFill>
              </a:rPr>
              <a:t>www.hotelalexandernyc.com/student_housing.html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500" b="1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5152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and Opportunities in Biostatistics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“Biostatisticians with advanced degrees can look forward to excellent career opportunities in government, industry, and academia.” – </a:t>
            </a:r>
            <a:r>
              <a:rPr lang="en-US" i="1" dirty="0" smtClean="0"/>
              <a:t>American Statistical Association</a:t>
            </a:r>
          </a:p>
          <a:p>
            <a:pPr marL="0" indent="0">
              <a:lnSpc>
                <a:spcPct val="100000"/>
              </a:lnSpc>
              <a:buNone/>
            </a:pPr>
            <a:endParaRPr lang="en-US" i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Career </a:t>
            </a:r>
            <a:r>
              <a:rPr lang="en-US" dirty="0" smtClean="0"/>
              <a:t>opportunities: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Academic Medical Centers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Pharmaceutical </a:t>
            </a:r>
            <a:r>
              <a:rPr lang="en-US" dirty="0"/>
              <a:t>Industry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Contract Research Organizations (CROs)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 </a:t>
            </a:r>
            <a:r>
              <a:rPr lang="en-US" dirty="0"/>
              <a:t>Food and Drug Administration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Centers for Disease Control &amp; Prevention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State Departments of Health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 Census Bureau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National Institutes of </a:t>
            </a:r>
            <a:r>
              <a:rPr lang="en-US" dirty="0" smtClean="0"/>
              <a:t>Health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Foundations</a:t>
            </a:r>
            <a:endParaRPr lang="en-US" dirty="0"/>
          </a:p>
          <a:p>
            <a:pPr>
              <a:lnSpc>
                <a:spcPct val="100000"/>
              </a:lnSpc>
              <a:buAutoNum type="arabicPeriod" startAt="2"/>
            </a:pPr>
            <a:endParaRPr lang="en-US" i="1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  <a:buAutoNum type="arabicPeriod" startAt="4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58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and Opportunities in Biostatistics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Clinical Trials Design and Conduct</a:t>
            </a:r>
          </a:p>
          <a:p>
            <a:r>
              <a:rPr lang="en-US" dirty="0"/>
              <a:t>Public Health applications</a:t>
            </a:r>
          </a:p>
          <a:p>
            <a:r>
              <a:rPr lang="en-US" dirty="0"/>
              <a:t>Quality Control</a:t>
            </a:r>
          </a:p>
          <a:p>
            <a:r>
              <a:rPr lang="en-US" dirty="0"/>
              <a:t>Genetics and </a:t>
            </a:r>
            <a:r>
              <a:rPr lang="en-US" dirty="0" smtClean="0"/>
              <a:t>Genomics</a:t>
            </a:r>
          </a:p>
          <a:p>
            <a:r>
              <a:rPr lang="en-US" dirty="0" smtClean="0"/>
              <a:t>Basic Sciences</a:t>
            </a:r>
            <a:endParaRPr lang="en-US" dirty="0"/>
          </a:p>
          <a:p>
            <a:r>
              <a:rPr lang="en-US" dirty="0"/>
              <a:t>Personalized Medicine</a:t>
            </a:r>
          </a:p>
          <a:p>
            <a:r>
              <a:rPr lang="en-US" dirty="0"/>
              <a:t>Big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Teaching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  <a:buAutoNum type="arabicPeriod" startAt="4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47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and Opportunities in Biostatistics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Job placement within 3-4 months from graduation</a:t>
            </a:r>
          </a:p>
          <a:p>
            <a:r>
              <a:rPr lang="en-US" dirty="0"/>
              <a:t>Median salary at first hire : </a:t>
            </a:r>
            <a:r>
              <a:rPr lang="en-US" dirty="0" smtClean="0"/>
              <a:t>$60K - $70K</a:t>
            </a:r>
            <a:endParaRPr lang="en-US" dirty="0"/>
          </a:p>
          <a:p>
            <a:r>
              <a:rPr lang="en-US" dirty="0"/>
              <a:t>Opportunities for growth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  <a:buAutoNum type="arabicPeriod" startAt="4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27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06" y="2141538"/>
            <a:ext cx="6383337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7" y="846253"/>
            <a:ext cx="8743073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316" y="386874"/>
            <a:ext cx="8743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WELCOME TO THE ICAHN SCHOOL OF MEDICINE AT MOUNT SINAI!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ISMMS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Chartered in 1963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Mission is to </a:t>
            </a:r>
            <a:r>
              <a:rPr lang="en-US" b="1" dirty="0"/>
              <a:t>rigorously train the next generation </a:t>
            </a:r>
            <a:r>
              <a:rPr lang="en-US" dirty="0"/>
              <a:t>of scientists and health professionals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/>
              <a:t>Almost </a:t>
            </a:r>
            <a:r>
              <a:rPr lang="en-US" b="1" dirty="0" smtClean="0"/>
              <a:t>1800 </a:t>
            </a:r>
            <a:r>
              <a:rPr lang="en-US" b="1" dirty="0"/>
              <a:t>graduate and medical </a:t>
            </a:r>
            <a:r>
              <a:rPr lang="en-US" b="1" dirty="0" smtClean="0"/>
              <a:t>students, and postdoctoral fellows </a:t>
            </a:r>
            <a:r>
              <a:rPr lang="en-US" dirty="0"/>
              <a:t>enrolled in the </a:t>
            </a:r>
            <a:r>
              <a:rPr lang="en-US" dirty="0" smtClean="0"/>
              <a:t>2017/2018 year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Leader in medical and scientific training, biomedical research </a:t>
            </a:r>
            <a:r>
              <a:rPr lang="en-US" dirty="0" smtClean="0"/>
              <a:t>and patient care.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Committed to intellectual exchange, multidisciplinary teamwork and innovation</a:t>
            </a:r>
            <a:r>
              <a:rPr lang="en-US" dirty="0" smtClean="0"/>
              <a:t> that can lead to discoveries and advances to </a:t>
            </a:r>
            <a:r>
              <a:rPr lang="en-US" b="1" dirty="0" smtClean="0"/>
              <a:t>improve the human condition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at ISMMS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33986" r="38494" b="22981"/>
          <a:stretch/>
        </p:blipFill>
        <p:spPr bwMode="auto">
          <a:xfrm>
            <a:off x="2566930" y="1322025"/>
            <a:ext cx="4384714" cy="475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3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Center for Biostatistics at ISMMS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Established in 2011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16 faculty members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10 MS </a:t>
            </a:r>
            <a:r>
              <a:rPr lang="en-US" dirty="0" smtClean="0"/>
              <a:t>statisticians </a:t>
            </a:r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 Promote successful clinical and translational research at Mount Sinai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Educate medical students, graduate students, postdoctoral fellows, and other research </a:t>
            </a:r>
            <a:r>
              <a:rPr lang="en-US" dirty="0" smtClean="0"/>
              <a:t>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Center for Biostatistics at ISMMS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Educational Programs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MPH </a:t>
            </a:r>
            <a:r>
              <a:rPr lang="en-US" sz="2000" dirty="0"/>
              <a:t>Biostatistics </a:t>
            </a:r>
            <a:r>
              <a:rPr lang="en-US" sz="2000" dirty="0" smtClean="0"/>
              <a:t>track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MS </a:t>
            </a:r>
            <a:r>
              <a:rPr lang="en-US" sz="2000" b="1" dirty="0" smtClean="0">
                <a:solidFill>
                  <a:srgbClr val="FFFF00"/>
                </a:solidFill>
              </a:rPr>
              <a:t>in Biostatistics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Theory and Methods Track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Clinical Applications Track (For Clinical Professionals)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Biostatistics Summer Program for Clinical </a:t>
            </a:r>
            <a:r>
              <a:rPr lang="en-US" sz="2000" dirty="0" smtClean="0"/>
              <a:t>Research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Applied Statistics in Biological Systems (ASIBS) Short </a:t>
            </a:r>
            <a:r>
              <a:rPr lang="en-US" sz="2000" dirty="0" smtClean="0"/>
              <a:t>Course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Support to the Clinical Research Program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  <a:buAutoNum type="arabicPeriod" startAt="4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9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</a:pPr>
            <a:r>
              <a:rPr lang="en-US" dirty="0"/>
              <a:t>Examples of research our MS Biostatisticians have contributed to: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0499" y="1371600"/>
            <a:ext cx="8791576" cy="514349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 b="1" i="1" dirty="0" smtClean="0"/>
              <a:t>Surgical </a:t>
            </a:r>
            <a:r>
              <a:rPr lang="en-US" sz="1400" b="1" i="1" dirty="0"/>
              <a:t>ablation of atrial fibrillation during mitral-valve surgery</a:t>
            </a:r>
            <a:r>
              <a:rPr lang="en-US" sz="1400" b="1" i="1" dirty="0" smtClean="0"/>
              <a:t>. </a:t>
            </a:r>
            <a:r>
              <a:rPr lang="en-US" sz="1400" dirty="0" smtClean="0"/>
              <a:t>Gillinov </a:t>
            </a:r>
            <a:r>
              <a:rPr lang="en-US" sz="1400" dirty="0"/>
              <a:t>AM, Gelijns AC, Parides MK, </a:t>
            </a:r>
            <a:r>
              <a:rPr lang="en-US" sz="1400" dirty="0" err="1"/>
              <a:t>DeRose</a:t>
            </a:r>
            <a:r>
              <a:rPr lang="en-US" sz="1400" dirty="0"/>
              <a:t> JJ Jr, Moskowitz AJ, Voisine P, Ailawadi G, Bouchard D, Smith PK, Mack MJ, Acker MA, Mullen JC, Rose EA, </a:t>
            </a:r>
            <a:r>
              <a:rPr lang="en-US" sz="1400" b="1" u="sng" dirty="0">
                <a:solidFill>
                  <a:srgbClr val="FFFF00"/>
                </a:solidFill>
              </a:rPr>
              <a:t>Chang HL</a:t>
            </a:r>
            <a:r>
              <a:rPr lang="en-US" sz="1400" dirty="0"/>
              <a:t>, Puskas JD, </a:t>
            </a:r>
            <a:r>
              <a:rPr lang="en-US" sz="1400" dirty="0" err="1"/>
              <a:t>Couderc</a:t>
            </a:r>
            <a:r>
              <a:rPr lang="en-US" sz="1400" dirty="0"/>
              <a:t> JP, Gardner TJ, Varghese R, Horvath KA, Bolling SF, Michler RE, Geller NL, Ascheim DD, Miller MA, Bagiella E, Moquete EG, Williams P, Taddei-Peters WC, O'Gara PT, Blackstone EH, Argenziano M; CTSN </a:t>
            </a:r>
            <a:r>
              <a:rPr lang="en-US" sz="1400" dirty="0" smtClean="0"/>
              <a:t>Investigators. </a:t>
            </a:r>
            <a:r>
              <a:rPr lang="en-US" sz="1400" b="1" dirty="0" smtClean="0"/>
              <a:t>N </a:t>
            </a:r>
            <a:r>
              <a:rPr lang="en-US" sz="1400" b="1" dirty="0" err="1"/>
              <a:t>Engl</a:t>
            </a:r>
            <a:r>
              <a:rPr lang="en-US" sz="1400" b="1" dirty="0"/>
              <a:t> J Med. </a:t>
            </a:r>
            <a:r>
              <a:rPr lang="en-US" sz="1400" dirty="0"/>
              <a:t>2015 Apr 9;372(15):1399-409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400" b="1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 b="1" i="1" dirty="0"/>
              <a:t>Medical management with or without interventional therapy for </a:t>
            </a:r>
            <a:r>
              <a:rPr lang="en-US" sz="1400" b="1" i="1" dirty="0" err="1"/>
              <a:t>unruptured</a:t>
            </a:r>
            <a:r>
              <a:rPr lang="en-US" sz="1400" b="1" i="1" dirty="0"/>
              <a:t> brain arteriovenous malformations (ARUBA): a </a:t>
            </a:r>
            <a:r>
              <a:rPr lang="en-US" sz="1400" b="1" i="1" dirty="0" err="1"/>
              <a:t>multicentre</a:t>
            </a:r>
            <a:r>
              <a:rPr lang="en-US" sz="1400" b="1" i="1" dirty="0"/>
              <a:t>, non-blinded, </a:t>
            </a:r>
            <a:r>
              <a:rPr lang="en-US" sz="1400" b="1" i="1" dirty="0" err="1"/>
              <a:t>randomised</a:t>
            </a:r>
            <a:r>
              <a:rPr lang="en-US" sz="1400" b="1" i="1" dirty="0"/>
              <a:t> trial</a:t>
            </a:r>
            <a:r>
              <a:rPr lang="en-US" sz="1400" b="1" i="1" dirty="0" smtClean="0"/>
              <a:t>. </a:t>
            </a:r>
            <a:r>
              <a:rPr lang="en-US" sz="1400" dirty="0" smtClean="0"/>
              <a:t>Mohr </a:t>
            </a:r>
            <a:r>
              <a:rPr lang="en-US" sz="1400" dirty="0"/>
              <a:t>JP, Parides MK, </a:t>
            </a:r>
            <a:r>
              <a:rPr lang="en-US" sz="1400" dirty="0" err="1"/>
              <a:t>Stapf</a:t>
            </a:r>
            <a:r>
              <a:rPr lang="en-US" sz="1400" dirty="0"/>
              <a:t> C, Moquete E, Moy CS, </a:t>
            </a:r>
            <a:r>
              <a:rPr lang="en-US" sz="1400" b="1" u="sng" dirty="0">
                <a:solidFill>
                  <a:srgbClr val="FFFF00"/>
                </a:solidFill>
              </a:rPr>
              <a:t>Overbey JR</a:t>
            </a:r>
            <a:r>
              <a:rPr lang="en-US" sz="1400" dirty="0"/>
              <a:t>, Al-</a:t>
            </a:r>
            <a:r>
              <a:rPr lang="en-US" sz="1400" dirty="0" err="1"/>
              <a:t>Shahi</a:t>
            </a:r>
            <a:r>
              <a:rPr lang="en-US" sz="1400" dirty="0"/>
              <a:t> Salman R, </a:t>
            </a:r>
            <a:r>
              <a:rPr lang="en-US" sz="1400" dirty="0" err="1"/>
              <a:t>Vicaut</a:t>
            </a:r>
            <a:r>
              <a:rPr lang="en-US" sz="1400" dirty="0"/>
              <a:t> E, Young WL, </a:t>
            </a:r>
            <a:r>
              <a:rPr lang="en-US" sz="1400" dirty="0" err="1"/>
              <a:t>Houdart</a:t>
            </a:r>
            <a:r>
              <a:rPr lang="en-US" sz="1400" dirty="0"/>
              <a:t> E, </a:t>
            </a:r>
            <a:r>
              <a:rPr lang="en-US" sz="1400" dirty="0" err="1"/>
              <a:t>Cordonnier</a:t>
            </a:r>
            <a:r>
              <a:rPr lang="en-US" sz="1400" dirty="0"/>
              <a:t> C, Stefani MA, Hartmann A, von </a:t>
            </a:r>
            <a:r>
              <a:rPr lang="en-US" sz="1400" dirty="0" err="1"/>
              <a:t>Kummer</a:t>
            </a:r>
            <a:r>
              <a:rPr lang="en-US" sz="1400" dirty="0"/>
              <a:t> R, </a:t>
            </a:r>
            <a:r>
              <a:rPr lang="en-US" sz="1400" dirty="0" err="1"/>
              <a:t>Biondi</a:t>
            </a:r>
            <a:r>
              <a:rPr lang="en-US" sz="1400" dirty="0"/>
              <a:t> A, </a:t>
            </a:r>
            <a:r>
              <a:rPr lang="en-US" sz="1400" dirty="0" err="1"/>
              <a:t>Berkefeld</a:t>
            </a:r>
            <a:r>
              <a:rPr lang="en-US" sz="1400" dirty="0"/>
              <a:t> J, </a:t>
            </a:r>
            <a:r>
              <a:rPr lang="en-US" sz="1400" dirty="0" err="1"/>
              <a:t>Klijn</a:t>
            </a:r>
            <a:r>
              <a:rPr lang="en-US" sz="1400" dirty="0"/>
              <a:t> CJ, Harkness K, </a:t>
            </a:r>
            <a:r>
              <a:rPr lang="en-US" sz="1400" dirty="0" err="1"/>
              <a:t>Libman</a:t>
            </a:r>
            <a:r>
              <a:rPr lang="en-US" sz="1400" dirty="0"/>
              <a:t> R, </a:t>
            </a:r>
            <a:r>
              <a:rPr lang="en-US" sz="1400" dirty="0" err="1"/>
              <a:t>Barreau</a:t>
            </a:r>
            <a:r>
              <a:rPr lang="en-US" sz="1400" dirty="0"/>
              <a:t> X, Moskowitz AJ; international ARUBA investigators</a:t>
            </a:r>
            <a:r>
              <a:rPr lang="en-US" sz="1400" dirty="0" smtClean="0"/>
              <a:t>. </a:t>
            </a:r>
            <a:r>
              <a:rPr lang="en-US" sz="1400" b="1" dirty="0" smtClean="0"/>
              <a:t>Lancet</a:t>
            </a:r>
            <a:r>
              <a:rPr lang="en-US" sz="1400" b="1" dirty="0"/>
              <a:t>. </a:t>
            </a:r>
            <a:r>
              <a:rPr lang="en-US" sz="1400" dirty="0"/>
              <a:t>2014</a:t>
            </a:r>
            <a:r>
              <a:rPr lang="en-US" sz="1400" b="1" dirty="0"/>
              <a:t> </a:t>
            </a:r>
            <a:r>
              <a:rPr lang="en-US" sz="1400" dirty="0"/>
              <a:t>Feb 15;383(9917):614-21</a:t>
            </a:r>
            <a:r>
              <a:rPr lang="en-US" sz="1400" b="1" dirty="0" smtClean="0"/>
              <a:t>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4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 b="1" i="1" dirty="0" smtClean="0"/>
              <a:t>Costs </a:t>
            </a:r>
            <a:r>
              <a:rPr lang="en-US" sz="1400" b="1" i="1" dirty="0"/>
              <a:t>associated with health care-associated infections in cardiac surgery</a:t>
            </a:r>
            <a:r>
              <a:rPr lang="en-US" sz="1400" b="1" i="1" dirty="0" smtClean="0"/>
              <a:t>.  </a:t>
            </a:r>
            <a:r>
              <a:rPr lang="en-US" sz="1400" dirty="0" smtClean="0"/>
              <a:t>Greco </a:t>
            </a:r>
            <a:r>
              <a:rPr lang="en-US" sz="1400" dirty="0"/>
              <a:t>G, </a:t>
            </a:r>
            <a:r>
              <a:rPr lang="en-US" sz="1400" b="1" u="sng" dirty="0">
                <a:solidFill>
                  <a:srgbClr val="FFFF00"/>
                </a:solidFill>
              </a:rPr>
              <a:t>Shi W</a:t>
            </a:r>
            <a:r>
              <a:rPr lang="en-US" sz="1400" dirty="0"/>
              <a:t>, Michler RE, Meltzer DO, Ailawadi G, </a:t>
            </a:r>
            <a:r>
              <a:rPr lang="en-US" sz="1400" dirty="0" err="1"/>
              <a:t>Hohmann</a:t>
            </a:r>
            <a:r>
              <a:rPr lang="en-US" sz="1400" dirty="0"/>
              <a:t> SF, Thourani VH, Argenziano M, Alexander JH, </a:t>
            </a:r>
            <a:r>
              <a:rPr lang="en-US" sz="1400" dirty="0" err="1"/>
              <a:t>Sankovic</a:t>
            </a:r>
            <a:r>
              <a:rPr lang="en-US" sz="1400" dirty="0"/>
              <a:t> K, Gupta L, Blackstone EH, Acker MA, Russo MJ, Lee A, Burks SG, Gelijns AC, Bagiella E, Moskowitz AJ, Gardner TJ</a:t>
            </a:r>
            <a:r>
              <a:rPr lang="en-US" sz="1400" dirty="0" smtClean="0"/>
              <a:t>. </a:t>
            </a:r>
            <a:r>
              <a:rPr lang="en-US" sz="1400" b="1" dirty="0" smtClean="0"/>
              <a:t>J </a:t>
            </a:r>
            <a:r>
              <a:rPr lang="en-US" sz="1400" b="1" dirty="0"/>
              <a:t>Am </a:t>
            </a:r>
            <a:r>
              <a:rPr lang="en-US" sz="1400" b="1" dirty="0" err="1"/>
              <a:t>Coll</a:t>
            </a:r>
            <a:r>
              <a:rPr lang="en-US" sz="1400" b="1" dirty="0"/>
              <a:t> </a:t>
            </a:r>
            <a:r>
              <a:rPr lang="en-US" sz="1400" b="1" dirty="0" err="1"/>
              <a:t>Cardiol</a:t>
            </a:r>
            <a:r>
              <a:rPr lang="en-US" sz="1400" dirty="0"/>
              <a:t>. 2015 Jan 6;65(1):15-23</a:t>
            </a:r>
            <a:r>
              <a:rPr lang="en-US" sz="1400" dirty="0" smtClean="0"/>
              <a:t>.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4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 b="1" i="1" dirty="0"/>
              <a:t>Effect of peer education on stroke prevention: the prevent recurrence of all inner-city strokes through education randomized controlled trial</a:t>
            </a:r>
            <a:r>
              <a:rPr lang="en-US" sz="1400" b="1" i="1" dirty="0" smtClean="0"/>
              <a:t>. </a:t>
            </a:r>
            <a:r>
              <a:rPr lang="en-US" sz="1400" dirty="0" err="1" smtClean="0"/>
              <a:t>Kronish</a:t>
            </a:r>
            <a:r>
              <a:rPr lang="en-US" sz="1400" dirty="0" smtClean="0"/>
              <a:t> </a:t>
            </a:r>
            <a:r>
              <a:rPr lang="en-US" sz="1400" dirty="0"/>
              <a:t>IM, </a:t>
            </a:r>
            <a:r>
              <a:rPr lang="en-US" sz="1400" dirty="0" err="1"/>
              <a:t>Goldfinger</a:t>
            </a:r>
            <a:r>
              <a:rPr lang="en-US" sz="1400" dirty="0"/>
              <a:t> JZ, Negron R, </a:t>
            </a:r>
            <a:r>
              <a:rPr lang="en-US" sz="1400" b="1" u="sng" dirty="0">
                <a:solidFill>
                  <a:srgbClr val="FFFF00"/>
                </a:solidFill>
              </a:rPr>
              <a:t>Fei K</a:t>
            </a:r>
            <a:r>
              <a:rPr lang="en-US" sz="1400" dirty="0"/>
              <a:t>, </a:t>
            </a:r>
            <a:r>
              <a:rPr lang="en-US" sz="1400" dirty="0" err="1"/>
              <a:t>Tuhrim</a:t>
            </a:r>
            <a:r>
              <a:rPr lang="en-US" sz="1400" dirty="0"/>
              <a:t> S, </a:t>
            </a:r>
            <a:r>
              <a:rPr lang="en-US" sz="1400" dirty="0" err="1"/>
              <a:t>Arniella</a:t>
            </a:r>
            <a:r>
              <a:rPr lang="en-US" sz="1400" dirty="0"/>
              <a:t> G, Horowitz CR</a:t>
            </a:r>
            <a:r>
              <a:rPr lang="en-US" sz="1400" dirty="0" smtClean="0"/>
              <a:t>. </a:t>
            </a:r>
            <a:r>
              <a:rPr lang="en-US" sz="1400" b="1" dirty="0" smtClean="0"/>
              <a:t>Stroke</a:t>
            </a:r>
            <a:r>
              <a:rPr lang="en-US" sz="1400" dirty="0"/>
              <a:t>. 2014 Nov;45(11):3330-6.</a:t>
            </a:r>
          </a:p>
          <a:p>
            <a:pPr marL="457200" lvl="1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Biostatistics?</a:t>
            </a:r>
            <a:endParaRPr lang="en-US" dirty="0"/>
          </a:p>
        </p:txBody>
      </p:sp>
      <p:pic>
        <p:nvPicPr>
          <p:cNvPr id="3074" name="Picture 2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09" y="1137467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89600" y="2032000"/>
            <a:ext cx="2218267" cy="2878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59461" y="4783679"/>
            <a:ext cx="2218267" cy="2878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3909" y="6280968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http://www.worldofstatistics.org/2013/02/11/biostatistics-unveiled/</a:t>
            </a:r>
          </a:p>
        </p:txBody>
      </p:sp>
    </p:spTree>
    <p:extLst>
      <p:ext uri="{BB962C8B-B14F-4D97-AF65-F5344CB8AC3E}">
        <p14:creationId xmlns:p14="http://schemas.microsoft.com/office/powerpoint/2010/main" val="22143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Sinai">
  <a:themeElements>
    <a:clrScheme name="M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MountSinai.thmx</Template>
  <TotalTime>4743</TotalTime>
  <Words>1553</Words>
  <Application>Microsoft Office PowerPoint</Application>
  <PresentationFormat>On-screen Show (4:3)</PresentationFormat>
  <Paragraphs>304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MountSinai</vt:lpstr>
      <vt:lpstr>Master of Science in Biostatistics Theory &amp; Methods Track</vt:lpstr>
      <vt:lpstr>Overview</vt:lpstr>
      <vt:lpstr>PowerPoint Presentation</vt:lpstr>
      <vt:lpstr>About ISMMS</vt:lpstr>
      <vt:lpstr>Research at ISMMS</vt:lpstr>
      <vt:lpstr>The Center for Biostatistics at ISMMS</vt:lpstr>
      <vt:lpstr>The Center for Biostatistics at ISMMS</vt:lpstr>
      <vt:lpstr>Examples of research our MS Biostatisticians have contributed to: </vt:lpstr>
      <vt:lpstr>What is Biostatistics?</vt:lpstr>
      <vt:lpstr>What is Biostatistics?</vt:lpstr>
      <vt:lpstr>What is Biostatistics?</vt:lpstr>
      <vt:lpstr>Master of Science in Biostatistics – Program Overview</vt:lpstr>
      <vt:lpstr>The Graduate School of Biomedical Sciences Science That Changes Medicine</vt:lpstr>
      <vt:lpstr>Master of Science in Biostatistics – Program Eligibility</vt:lpstr>
      <vt:lpstr>Master of Science in Biostatistics – Curriculum</vt:lpstr>
      <vt:lpstr>Master of Science in Biostatistics – Curriculum</vt:lpstr>
      <vt:lpstr>Master of Science in Biostatistics – Admissions</vt:lpstr>
      <vt:lpstr>Master of Science in Biostatistics – Tuition &amp; Financial Aid</vt:lpstr>
      <vt:lpstr>Master of Science in Biostatistics – Tuition &amp; Financial Aid</vt:lpstr>
      <vt:lpstr>Master of Science in Biostatistics – Tuition &amp; Financial Aid</vt:lpstr>
      <vt:lpstr>Master of Science in Biostatistics</vt:lpstr>
      <vt:lpstr>Careers and Opportunities in Biostatistics</vt:lpstr>
      <vt:lpstr>Careers and Opportunities in Biostatistics</vt:lpstr>
      <vt:lpstr>Careers and Opportunities in Biostatistics</vt:lpstr>
      <vt:lpstr>PowerPoint Presentation</vt:lpstr>
    </vt:vector>
  </TitlesOfParts>
  <Company>Infinia Group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Times New Roman Bold 45/48 points</dc:title>
  <dc:creator>Ilgin Sezer</dc:creator>
  <cp:lastModifiedBy>Nicoll, Germaine</cp:lastModifiedBy>
  <cp:revision>134</cp:revision>
  <cp:lastPrinted>2015-04-28T19:25:04Z</cp:lastPrinted>
  <dcterms:created xsi:type="dcterms:W3CDTF">2014-10-02T19:35:49Z</dcterms:created>
  <dcterms:modified xsi:type="dcterms:W3CDTF">2017-10-03T18:54:46Z</dcterms:modified>
</cp:coreProperties>
</file>