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1"/>
  </p:sldMasterIdLst>
  <p:notesMasterIdLst>
    <p:notesMasterId r:id="rId32"/>
  </p:notesMasterIdLst>
  <p:handoutMasterIdLst>
    <p:handoutMasterId r:id="rId33"/>
  </p:handoutMasterIdLst>
  <p:sldIdLst>
    <p:sldId id="262" r:id="rId2"/>
    <p:sldId id="297" r:id="rId3"/>
    <p:sldId id="298" r:id="rId4"/>
    <p:sldId id="299" r:id="rId5"/>
    <p:sldId id="300" r:id="rId6"/>
    <p:sldId id="301" r:id="rId7"/>
    <p:sldId id="305" r:id="rId8"/>
    <p:sldId id="303" r:id="rId9"/>
    <p:sldId id="304" r:id="rId10"/>
    <p:sldId id="306" r:id="rId11"/>
    <p:sldId id="307" r:id="rId12"/>
    <p:sldId id="309" r:id="rId13"/>
    <p:sldId id="308" r:id="rId14"/>
    <p:sldId id="318" r:id="rId15"/>
    <p:sldId id="319" r:id="rId16"/>
    <p:sldId id="310" r:id="rId17"/>
    <p:sldId id="320" r:id="rId18"/>
    <p:sldId id="321" r:id="rId19"/>
    <p:sldId id="311" r:id="rId20"/>
    <p:sldId id="315" r:id="rId21"/>
    <p:sldId id="316" r:id="rId22"/>
    <p:sldId id="313" r:id="rId23"/>
    <p:sldId id="317" r:id="rId24"/>
    <p:sldId id="322" r:id="rId25"/>
    <p:sldId id="323" r:id="rId26"/>
    <p:sldId id="324" r:id="rId27"/>
    <p:sldId id="327" r:id="rId28"/>
    <p:sldId id="325" r:id="rId29"/>
    <p:sldId id="326" r:id="rId30"/>
    <p:sldId id="29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snapToObjects="1">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355646-A25A-4249-B172-4D1949A48AEC}" type="datetimeFigureOut">
              <a:rPr lang="en-US" smtClean="0"/>
              <a:pPr/>
              <a:t>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0D3AE9-140C-6047-92FC-D021ED66302D}" type="slidenum">
              <a:rPr lang="en-US" smtClean="0"/>
              <a:pPr/>
              <a:t>‹#›</a:t>
            </a:fld>
            <a:endParaRPr lang="en-US"/>
          </a:p>
        </p:txBody>
      </p:sp>
    </p:spTree>
    <p:extLst>
      <p:ext uri="{BB962C8B-B14F-4D97-AF65-F5344CB8AC3E}">
        <p14:creationId xmlns:p14="http://schemas.microsoft.com/office/powerpoint/2010/main" val="3326458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61A0-5486-4E47-8312-C7E877077D0E}" type="datetimeFigureOut">
              <a:rPr lang="en-US" smtClean="0"/>
              <a:pPr/>
              <a:t>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9E23C-DD53-9841-B8DE-03FA1723C952}" type="slidenum">
              <a:rPr lang="en-US" smtClean="0"/>
              <a:pPr/>
              <a:t>‹#›</a:t>
            </a:fld>
            <a:endParaRPr lang="en-US"/>
          </a:p>
        </p:txBody>
      </p:sp>
    </p:spTree>
    <p:extLst>
      <p:ext uri="{BB962C8B-B14F-4D97-AF65-F5344CB8AC3E}">
        <p14:creationId xmlns:p14="http://schemas.microsoft.com/office/powerpoint/2010/main" val="9455535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userDrawn="1"/>
        </p:nvPicPr>
        <p:blipFill>
          <a:blip r:embed="rId2"/>
          <a:stretch>
            <a:fillRect/>
          </a:stretch>
        </p:blipFill>
        <p:spPr>
          <a:xfrm>
            <a:off x="0" y="0"/>
            <a:ext cx="9156192" cy="6867144"/>
          </a:xfrm>
          <a:prstGeom prst="rect">
            <a:avLst/>
          </a:prstGeom>
        </p:spPr>
      </p:pic>
      <p:sp>
        <p:nvSpPr>
          <p:cNvPr id="2" name="Title 1"/>
          <p:cNvSpPr>
            <a:spLocks noGrp="1"/>
          </p:cNvSpPr>
          <p:nvPr>
            <p:ph type="ctrTitle"/>
          </p:nvPr>
        </p:nvSpPr>
        <p:spPr>
          <a:xfrm>
            <a:off x="685799" y="1435315"/>
            <a:ext cx="5776975" cy="2148634"/>
          </a:xfrm>
        </p:spPr>
        <p:txBody>
          <a:bodyPr anchor="t">
            <a:normAutofit/>
          </a:bodyPr>
          <a:lstStyle>
            <a:lvl1pPr algn="l">
              <a:lnSpc>
                <a:spcPts val="4800"/>
              </a:lnSpc>
              <a:defRPr sz="4500" b="1">
                <a:solidFill>
                  <a:srgbClr val="FFFFFF"/>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05733"/>
            <a:ext cx="4681000" cy="1791975"/>
          </a:xfrm>
        </p:spPr>
        <p:txBody>
          <a:bodyPr>
            <a:normAutofit/>
          </a:bodyPr>
          <a:lstStyle>
            <a:lvl1pPr marL="0" indent="0" algn="l">
              <a:lnSpc>
                <a:spcPts val="2700"/>
              </a:lnSpc>
              <a:buNone/>
              <a:defRPr sz="23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backtoc-02.jpg"/>
          <p:cNvPicPr>
            <a:picLocks noChangeAspect="1"/>
          </p:cNvPicPr>
          <p:nvPr userDrawn="1"/>
        </p:nvPicPr>
        <p:blipFill>
          <a:blip r:embed="rId2"/>
          <a:stretch>
            <a:fillRect/>
          </a:stretch>
        </p:blipFill>
        <p:spPr>
          <a:xfrm>
            <a:off x="0" y="0"/>
            <a:ext cx="9156192" cy="6867144"/>
          </a:xfrm>
          <a:prstGeom prst="rect">
            <a:avLst/>
          </a:prstGeom>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userDrawn="1"/>
        </p:nvPicPr>
        <p:blipFill>
          <a:blip r:embed="rId2"/>
          <a:stretch>
            <a:fillRect/>
          </a:stretch>
        </p:blipFill>
        <p:spPr>
          <a:xfrm>
            <a:off x="0" y="0"/>
            <a:ext cx="9156192" cy="6867144"/>
          </a:xfrm>
          <a:prstGeom prst="rect">
            <a:avLst/>
          </a:prstGeom>
        </p:spPr>
      </p:pic>
      <p:sp>
        <p:nvSpPr>
          <p:cNvPr id="2" name="Title 1"/>
          <p:cNvSpPr>
            <a:spLocks noGrp="1"/>
          </p:cNvSpPr>
          <p:nvPr>
            <p:ph type="title" hasCustomPrompt="1"/>
          </p:nvPr>
        </p:nvSpPr>
        <p:spPr>
          <a:xfrm>
            <a:off x="722313" y="1684143"/>
            <a:ext cx="7772400" cy="2700106"/>
          </a:xfrm>
        </p:spPr>
        <p:txBody>
          <a:bodyPr anchor="t">
            <a:noAutofit/>
          </a:bodyPr>
          <a:lstStyle>
            <a:lvl1pPr algn="l">
              <a:lnSpc>
                <a:spcPts val="4800"/>
              </a:lnSpc>
              <a:defRPr sz="4500" b="1" cap="none">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457200" y="6356350"/>
            <a:ext cx="2895600" cy="365125"/>
          </a:xfrm>
          <a:prstGeom prst="rect">
            <a:avLst/>
          </a:prstGeom>
        </p:spPr>
        <p:txBody>
          <a:bodyPr/>
          <a:lstStyle/>
          <a:p>
            <a:r>
              <a:rPr lang="en-US" smtClean="0"/>
              <a:t>Mount Sinai / Presentation Slide / December 5, 2012</a:t>
            </a:r>
            <a:endParaRPr lang="en-US"/>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a:p>
        </p:txBody>
      </p:sp>
      <p:sp>
        <p:nvSpPr>
          <p:cNvPr id="7" name="Text Placeholder 2"/>
          <p:cNvSpPr>
            <a:spLocks noGrp="1"/>
          </p:cNvSpPr>
          <p:nvPr>
            <p:ph type="body" idx="1"/>
          </p:nvPr>
        </p:nvSpPr>
        <p:spPr>
          <a:xfrm>
            <a:off x="457200" y="1739781"/>
            <a:ext cx="8229600" cy="4197252"/>
          </a:xfrm>
        </p:spPr>
        <p:txBody>
          <a:bodyPr anchor="t">
            <a:normAutofit/>
          </a:bodyPr>
          <a:lstStyle>
            <a:lvl1pPr marL="0" indent="0">
              <a:lnSpc>
                <a:spcPts val="5200"/>
              </a:lnSpc>
              <a:buNone/>
              <a:defRPr sz="5100" b="1">
                <a:solidFill>
                  <a:srgbClr val="666666"/>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93086"/>
            <a:ext cx="8229600" cy="4525963"/>
          </a:xfrm>
        </p:spPr>
        <p:txBody>
          <a:bodyPr/>
          <a:lstStyle>
            <a:lvl1pPr>
              <a:lnSpc>
                <a:spcPts val="2300"/>
              </a:lnSpc>
              <a:defRPr/>
            </a:lvl1pPr>
            <a:lvl4pPr>
              <a:defRPr>
                <a:latin typeface="Arial"/>
                <a:cs typeface="Aria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r>
              <a:rPr lang="en-US" smtClean="0"/>
              <a:t>Mount Sinai / Presentation Slide / December 5, 2012</a:t>
            </a:r>
            <a:endParaRPr lang="en-US"/>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0630F3-A233-4716-B66E-87E7DF6512B0}"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4044-894B-B74C-BA70-A76DFBF02618}" type="slidenum">
              <a:rPr lang="en-US" smtClean="0"/>
              <a:pPr/>
              <a:t>‹#›</a:t>
            </a:fld>
            <a:endParaRPr lang="en-US" dirty="0"/>
          </a:p>
        </p:txBody>
      </p:sp>
    </p:spTree>
    <p:extLst>
      <p:ext uri="{BB962C8B-B14F-4D97-AF65-F5344CB8AC3E}">
        <p14:creationId xmlns:p14="http://schemas.microsoft.com/office/powerpoint/2010/main" val="299476619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6096"/>
            <a:ext cx="8229600" cy="625171"/>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64221" y="6356350"/>
            <a:ext cx="21336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fld id="{E7D63523-73D7-614F-B62C-31315533CF74}" type="datetime1">
              <a:rPr lang="en-US" smtClean="0"/>
              <a:pPr/>
              <a:t>2/5/2025</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20">
                <a:solidFill>
                  <a:schemeClr val="tx1">
                    <a:tint val="75000"/>
                  </a:schemeClr>
                </a:solidFill>
                <a:latin typeface="Arial"/>
                <a:cs typeface="Arial"/>
              </a:defRPr>
            </a:lvl1pPr>
          </a:lstStyle>
          <a:p>
            <a:fld id="{9F8FBD0B-D5BA-AC4A-B182-CCF391B5588A}" type="slidenum">
              <a:rPr lang="en-US" smtClean="0"/>
              <a:pPr/>
              <a:t>‹#›</a:t>
            </a:fld>
            <a:endParaRPr lang="en-US"/>
          </a:p>
        </p:txBody>
      </p:sp>
      <p:sp>
        <p:nvSpPr>
          <p:cNvPr id="7"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r>
              <a:rPr lang="en-US" smtClean="0"/>
              <a:t>Mount Sinai / Presentation Slide / December 5, 2012</a:t>
            </a:r>
            <a:endParaRPr lang="en-US"/>
          </a:p>
        </p:txBody>
      </p:sp>
      <p:pic>
        <p:nvPicPr>
          <p:cNvPr id="9" name="Picture 8" descr="pptback-02.jpg"/>
          <p:cNvPicPr>
            <a:picLocks noChangeAspect="1"/>
          </p:cNvPicPr>
          <p:nvPr userDrawn="1"/>
        </p:nvPicPr>
        <p:blipFill>
          <a:blip r:embed="rId8"/>
          <a:stretch>
            <a:fillRect/>
          </a:stretch>
        </p:blipFill>
        <p:spPr>
          <a:xfrm>
            <a:off x="-4572" y="6721475"/>
            <a:ext cx="9153144" cy="146450"/>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12" r:id="rId2"/>
    <p:sldLayoutId id="2147483708" r:id="rId3"/>
    <p:sldLayoutId id="2147483711" r:id="rId4"/>
    <p:sldLayoutId id="2147483707" r:id="rId5"/>
    <p:sldLayoutId id="2147483713" r:id="rId6"/>
  </p:sldLayoutIdLst>
  <p:hf hdr="0" dt="0"/>
  <p:txStyles>
    <p:titleStyle>
      <a:lvl1pPr algn="l" defTabSz="457200" rtl="0" eaLnBrk="1" latinLnBrk="0" hangingPunct="1">
        <a:spcBef>
          <a:spcPct val="0"/>
        </a:spcBef>
        <a:buNone/>
        <a:defRPr sz="2000" b="1" kern="1200">
          <a:solidFill>
            <a:schemeClr val="accent1"/>
          </a:solidFill>
          <a:latin typeface="Times New Roman"/>
          <a:ea typeface="+mj-ea"/>
          <a:cs typeface="Times New Roman"/>
        </a:defRPr>
      </a:lvl1pPr>
    </p:titleStyle>
    <p:bodyStyle>
      <a:lvl1pPr marL="342900" indent="-342900" algn="l" defTabSz="457200" rtl="0" eaLnBrk="1" latinLnBrk="0" hangingPunct="1">
        <a:spcBef>
          <a:spcPct val="20000"/>
        </a:spcBef>
        <a:buSzPct val="70000"/>
        <a:buFont typeface="Lucida Grande"/>
        <a:buChar char="▶"/>
        <a:defRPr sz="18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1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deadiversion.usdoj.gov/drugreg/registration.html" TargetMode="External"/><Relationship Id="rId2" Type="http://schemas.openxmlformats.org/officeDocument/2006/relationships/hyperlink" Target="https://www.health.ny.gov/forms/doh-4330.pdf"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pps.deadiversion.usdoj.gov/webforms2/spring/main?execution=e1s1" TargetMode="Externa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s://www.health.ny.gov/professionals/narcotic/licensing_and_certification/docs/reverse_distributor.pd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dea-bne@mtsinai.onmicrosoft.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269" y="1190338"/>
            <a:ext cx="7070834" cy="1839942"/>
          </a:xfrm>
        </p:spPr>
        <p:txBody>
          <a:bodyPr>
            <a:normAutofit fontScale="90000"/>
          </a:bodyPr>
          <a:lstStyle/>
          <a:p>
            <a:r>
              <a:rPr lang="en-US" b="1" dirty="0" smtClean="0"/>
              <a:t/>
            </a:r>
            <a:br>
              <a:rPr lang="en-US" b="1" dirty="0" smtClean="0"/>
            </a:br>
            <a:r>
              <a:rPr lang="en-US" dirty="0" smtClean="0"/>
              <a:t>Mount Sinai DEA/BNE </a:t>
            </a:r>
            <a:br>
              <a:rPr lang="en-US" dirty="0" smtClean="0"/>
            </a:br>
            <a:r>
              <a:rPr lang="en-US" dirty="0" smtClean="0"/>
              <a:t>Compliance Strategy</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10360" y="3484178"/>
            <a:ext cx="5265682" cy="2362200"/>
          </a:xfrm>
        </p:spPr>
        <p:txBody>
          <a:bodyPr>
            <a:noAutofit/>
          </a:bodyPr>
          <a:lstStyle/>
          <a:p>
            <a:r>
              <a:rPr lang="en-US" sz="2000" b="1" dirty="0" smtClean="0">
                <a:latin typeface="+mn-lt"/>
              </a:rPr>
              <a:t>February 5, 2024</a:t>
            </a:r>
          </a:p>
          <a:p>
            <a:endParaRPr lang="en-US" sz="2000" b="1" dirty="0">
              <a:latin typeface="+mn-lt"/>
            </a:endParaRPr>
          </a:p>
          <a:p>
            <a:r>
              <a:rPr lang="en-US" sz="2000" b="1" dirty="0" smtClean="0">
                <a:latin typeface="+mn-lt"/>
              </a:rPr>
              <a:t>Jonathan A. Cohen,  DVM DACLAM</a:t>
            </a:r>
          </a:p>
          <a:p>
            <a:r>
              <a:rPr lang="en-US" sz="2000" b="1" dirty="0" smtClean="0">
                <a:latin typeface="+mn-lt"/>
              </a:rPr>
              <a:t>Associate Professor and Director</a:t>
            </a:r>
          </a:p>
          <a:p>
            <a:r>
              <a:rPr lang="en-US" sz="2000" b="1" dirty="0" smtClean="0">
                <a:latin typeface="+mn-lt"/>
              </a:rPr>
              <a:t>Center for Comparative Medicine and Surgery</a:t>
            </a:r>
            <a:endParaRPr lang="en-US" sz="2000" b="1" dirty="0">
              <a:latin typeface="+mn-lt"/>
            </a:endParaRPr>
          </a:p>
          <a:p>
            <a:endParaRPr lang="en-US" sz="2000" b="1" dirty="0" smtClean="0">
              <a:latin typeface="+mn-lt"/>
            </a:endParaRPr>
          </a:p>
        </p:txBody>
      </p:sp>
      <p:sp>
        <p:nvSpPr>
          <p:cNvPr id="4" name="TextBox 3"/>
          <p:cNvSpPr txBox="1"/>
          <p:nvPr/>
        </p:nvSpPr>
        <p:spPr>
          <a:xfrm>
            <a:off x="275302" y="6400800"/>
            <a:ext cx="3352801" cy="369332"/>
          </a:xfrm>
          <a:prstGeom prst="rect">
            <a:avLst/>
          </a:prstGeom>
          <a:noFill/>
        </p:spPr>
        <p:txBody>
          <a:bodyPr wrap="square" rtlCol="0">
            <a:spAutoFit/>
          </a:bodyPr>
          <a:lstStyle/>
          <a:p>
            <a:r>
              <a:rPr lang="en-US" dirty="0" smtClean="0"/>
              <a:t>IACUC Basic Science Forum</a:t>
            </a:r>
            <a:endParaRPr lang="en-US" dirty="0"/>
          </a:p>
        </p:txBody>
      </p:sp>
    </p:spTree>
    <p:extLst>
      <p:ext uri="{BB962C8B-B14F-4D97-AF65-F5344CB8AC3E}">
        <p14:creationId xmlns:p14="http://schemas.microsoft.com/office/powerpoint/2010/main" val="2690613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10"/>
            <a:ext cx="8229600" cy="625171"/>
          </a:xfrm>
        </p:spPr>
        <p:txBody>
          <a:bodyPr>
            <a:noAutofit/>
          </a:bodyPr>
          <a:lstStyle/>
          <a:p>
            <a:pPr lvl="0">
              <a:spcBef>
                <a:spcPct val="20000"/>
              </a:spcBef>
            </a:pPr>
            <a:r>
              <a:rPr lang="en-US" altLang="en-US" sz="3600" dirty="0">
                <a:solidFill>
                  <a:srgbClr val="000000"/>
                </a:solidFill>
                <a:latin typeface="+mn-lt"/>
                <a:ea typeface="ＭＳ Ｐゴシック" panose="020B0600070205080204" pitchFamily="34" charset="-128"/>
                <a:cs typeface="Trebuchet MS" panose="020B0603020202020204" pitchFamily="34" charset="0"/>
              </a:rPr>
              <a:t>Controlled </a:t>
            </a:r>
            <a:r>
              <a:rPr lang="en-US" altLang="en-US" sz="3600" dirty="0" smtClean="0">
                <a:solidFill>
                  <a:srgbClr val="000000"/>
                </a:solidFill>
                <a:latin typeface="+mn-lt"/>
                <a:ea typeface="ＭＳ Ｐゴシック" panose="020B0600070205080204" pitchFamily="34" charset="-128"/>
                <a:cs typeface="Trebuchet MS" panose="020B0603020202020204" pitchFamily="34" charset="0"/>
              </a:rPr>
              <a:t>Substances </a:t>
            </a:r>
            <a:br>
              <a:rPr lang="en-US" altLang="en-US" sz="3600" dirty="0" smtClean="0">
                <a:solidFill>
                  <a:srgbClr val="000000"/>
                </a:solidFill>
                <a:latin typeface="+mn-lt"/>
                <a:ea typeface="ＭＳ Ｐゴシック" panose="020B0600070205080204" pitchFamily="34" charset="-128"/>
                <a:cs typeface="Trebuchet MS" panose="020B0603020202020204" pitchFamily="34" charset="0"/>
              </a:rPr>
            </a:br>
            <a:r>
              <a:rPr lang="en-US" altLang="en-US" sz="3600" dirty="0" smtClean="0">
                <a:solidFill>
                  <a:srgbClr val="FF0000"/>
                </a:solidFill>
                <a:latin typeface="+mn-lt"/>
                <a:ea typeface="ＭＳ Ｐゴシック" panose="020B0600070205080204" pitchFamily="34" charset="-128"/>
                <a:cs typeface="Trebuchet MS" panose="020B0603020202020204" pitchFamily="34" charset="0"/>
              </a:rPr>
              <a:t>Policy update</a:t>
            </a:r>
            <a:endParaRPr lang="en-US" altLang="en-US" sz="3600" dirty="0">
              <a:solidFill>
                <a:srgbClr val="FF0000"/>
              </a:solidFill>
              <a:latin typeface="+mn-lt"/>
              <a:ea typeface="ＭＳ Ｐゴシック" panose="020B0600070205080204" pitchFamily="34" charset="-128"/>
              <a:cs typeface="Trebuchet MS" panose="020B0603020202020204" pitchFamily="34" charset="0"/>
            </a:endParaRPr>
          </a:p>
        </p:txBody>
      </p:sp>
      <p:sp>
        <p:nvSpPr>
          <p:cNvPr id="3" name="Text Placeholder 2"/>
          <p:cNvSpPr>
            <a:spLocks noGrp="1"/>
          </p:cNvSpPr>
          <p:nvPr>
            <p:ph idx="1"/>
          </p:nvPr>
        </p:nvSpPr>
        <p:spPr>
          <a:xfrm>
            <a:off x="457200" y="1445827"/>
            <a:ext cx="8229600" cy="4525963"/>
          </a:xfrm>
        </p:spPr>
        <p:txBody>
          <a:bodyPr>
            <a:normAutofit fontScale="92500" lnSpcReduction="20000"/>
          </a:bodyPr>
          <a:lstStyle/>
          <a:p>
            <a:pPr marL="457200" lvl="1" indent="-457200">
              <a:buFont typeface="Wingdings" panose="05000000000000000000" pitchFamily="2" charset="2"/>
              <a:buChar char="Ø"/>
            </a:pPr>
            <a:r>
              <a:rPr lang="en-US" altLang="en-US" sz="3000" dirty="0" smtClean="0">
                <a:solidFill>
                  <a:schemeClr val="tx1"/>
                </a:solidFill>
                <a:latin typeface="+mn-lt"/>
                <a:ea typeface="ＭＳ Ｐゴシック" panose="020B0600070205080204" pitchFamily="34" charset="-128"/>
                <a:cs typeface="Trebuchet MS" panose="020B0603020202020204" pitchFamily="34" charset="0"/>
              </a:rPr>
              <a:t>Before </a:t>
            </a:r>
            <a:r>
              <a:rPr lang="en-US" altLang="en-US" sz="3000" dirty="0">
                <a:solidFill>
                  <a:schemeClr val="tx1"/>
                </a:solidFill>
                <a:latin typeface="+mn-lt"/>
                <a:ea typeface="ＭＳ Ｐゴシック" panose="020B0600070205080204" pitchFamily="34" charset="-128"/>
                <a:cs typeface="Trebuchet MS" panose="020B0603020202020204" pitchFamily="34" charset="0"/>
              </a:rPr>
              <a:t>ordering controlled substances, </a:t>
            </a:r>
            <a:r>
              <a:rPr lang="en-US" altLang="en-US" sz="3000" dirty="0" smtClean="0">
                <a:solidFill>
                  <a:schemeClr val="tx1"/>
                </a:solidFill>
                <a:latin typeface="+mn-lt"/>
                <a:ea typeface="ＭＳ Ｐゴシック" panose="020B0600070205080204" pitchFamily="34" charset="-128"/>
                <a:cs typeface="Trebuchet MS" panose="020B0603020202020204" pitchFamily="34" charset="0"/>
              </a:rPr>
              <a:t>each Mount Sinai </a:t>
            </a:r>
            <a:r>
              <a:rPr lang="en-US" altLang="en-US" sz="3000" dirty="0">
                <a:solidFill>
                  <a:schemeClr val="tx1"/>
                </a:solidFill>
                <a:latin typeface="+mn-lt"/>
                <a:ea typeface="ＭＳ Ｐゴシック" panose="020B0600070205080204" pitchFamily="34" charset="-128"/>
                <a:cs typeface="Trebuchet MS" panose="020B0603020202020204" pitchFamily="34" charset="0"/>
              </a:rPr>
              <a:t>Principal Investigator must have a license/registration </a:t>
            </a:r>
            <a:r>
              <a:rPr lang="en-US" altLang="en-US" sz="3000" dirty="0" smtClean="0">
                <a:solidFill>
                  <a:schemeClr val="tx1"/>
                </a:solidFill>
                <a:latin typeface="+mn-lt"/>
                <a:ea typeface="ＭＳ Ｐゴシック" panose="020B0600070205080204" pitchFamily="34" charset="-128"/>
                <a:cs typeface="Trebuchet MS" panose="020B0603020202020204" pitchFamily="34" charset="0"/>
              </a:rPr>
              <a:t>from:</a:t>
            </a:r>
          </a:p>
          <a:p>
            <a:pPr marL="857250" lvl="2" indent="-457200">
              <a:buFont typeface="Wingdings" panose="05000000000000000000" pitchFamily="2" charset="2"/>
              <a:buChar char="Ø"/>
            </a:pPr>
            <a:r>
              <a:rPr lang="en-US" altLang="en-US" sz="2800" dirty="0" smtClean="0">
                <a:solidFill>
                  <a:schemeClr val="tx1"/>
                </a:solidFill>
                <a:latin typeface="+mn-lt"/>
                <a:ea typeface="ＭＳ Ｐゴシック" panose="020B0600070205080204" pitchFamily="34" charset="-128"/>
                <a:cs typeface="Arial" panose="020B0604020202020204" pitchFamily="34" charset="0"/>
              </a:rPr>
              <a:t>Bureau </a:t>
            </a:r>
            <a:r>
              <a:rPr lang="en-US" altLang="en-US" sz="2800" dirty="0">
                <a:solidFill>
                  <a:schemeClr val="tx1"/>
                </a:solidFill>
                <a:latin typeface="+mn-lt"/>
                <a:ea typeface="ＭＳ Ｐゴシック" panose="020B0600070205080204" pitchFamily="34" charset="-128"/>
                <a:cs typeface="Arial" panose="020B0604020202020204" pitchFamily="34" charset="0"/>
              </a:rPr>
              <a:t>of Narcotic Enforcement (</a:t>
            </a:r>
            <a:r>
              <a:rPr lang="en-US" altLang="en-US" sz="2800" dirty="0" smtClean="0">
                <a:solidFill>
                  <a:schemeClr val="tx1"/>
                </a:solidFill>
                <a:latin typeface="+mn-lt"/>
                <a:ea typeface="ＭＳ Ｐゴシック" panose="020B0600070205080204" pitchFamily="34" charset="-128"/>
                <a:cs typeface="Arial" panose="020B0604020202020204" pitchFamily="34" charset="0"/>
              </a:rPr>
              <a:t>BNE)</a:t>
            </a:r>
          </a:p>
          <a:p>
            <a:pPr marL="857250" lvl="2" indent="-457200">
              <a:buFont typeface="Wingdings" panose="05000000000000000000" pitchFamily="2" charset="2"/>
              <a:buChar char="Ø"/>
            </a:pPr>
            <a:r>
              <a:rPr lang="en-US" altLang="en-US" sz="3000" dirty="0" smtClean="0">
                <a:solidFill>
                  <a:schemeClr val="tx1"/>
                </a:solidFill>
                <a:latin typeface="+mn-lt"/>
                <a:ea typeface="ＭＳ Ｐゴシック" panose="020B0600070205080204" pitchFamily="34" charset="-128"/>
                <a:cs typeface="Arial" panose="020B0604020202020204" pitchFamily="34" charset="0"/>
              </a:rPr>
              <a:t>Drug </a:t>
            </a:r>
            <a:r>
              <a:rPr lang="en-US" altLang="en-US" sz="3000" dirty="0">
                <a:solidFill>
                  <a:schemeClr val="tx1"/>
                </a:solidFill>
                <a:latin typeface="+mn-lt"/>
                <a:ea typeface="ＭＳ Ｐゴシック" panose="020B0600070205080204" pitchFamily="34" charset="-128"/>
                <a:cs typeface="Arial" panose="020B0604020202020204" pitchFamily="34" charset="0"/>
              </a:rPr>
              <a:t>Enforcement Administration (</a:t>
            </a:r>
            <a:r>
              <a:rPr lang="en-US" altLang="en-US" sz="3000" dirty="0" smtClean="0">
                <a:solidFill>
                  <a:schemeClr val="tx1"/>
                </a:solidFill>
                <a:latin typeface="+mn-lt"/>
                <a:ea typeface="ＭＳ Ｐゴシック" panose="020B0600070205080204" pitchFamily="34" charset="-128"/>
                <a:cs typeface="Arial" panose="020B0604020202020204" pitchFamily="34" charset="0"/>
              </a:rPr>
              <a:t>DEA)</a:t>
            </a:r>
          </a:p>
          <a:p>
            <a:pPr marL="857250" lvl="2" indent="-457200">
              <a:buFont typeface="Wingdings" panose="05000000000000000000" pitchFamily="2" charset="2"/>
              <a:buChar char="Ø"/>
            </a:pPr>
            <a:endParaRPr lang="en-US" altLang="en-US" sz="3000" dirty="0">
              <a:solidFill>
                <a:schemeClr val="tx1"/>
              </a:solidFill>
              <a:latin typeface="+mn-lt"/>
              <a:ea typeface="ＭＳ Ｐゴシック" panose="020B0600070205080204" pitchFamily="34" charset="-128"/>
              <a:cs typeface="Arial" panose="020B0604020202020204" pitchFamily="34" charset="0"/>
            </a:endParaRPr>
          </a:p>
          <a:p>
            <a:pPr marL="1314450" lvl="3" indent="-457200">
              <a:buFont typeface="Wingdings" panose="05000000000000000000" pitchFamily="2" charset="2"/>
              <a:buChar char="Ø"/>
            </a:pPr>
            <a:r>
              <a:rPr lang="en-US" altLang="en-US" sz="2800" dirty="0" smtClean="0">
                <a:solidFill>
                  <a:srgbClr val="C00000"/>
                </a:solidFill>
                <a:latin typeface="+mn-lt"/>
                <a:ea typeface="ＭＳ Ｐゴシック" panose="020B0600070205080204" pitchFamily="34" charset="-128"/>
                <a:cs typeface="Arial" panose="020B0604020202020204" pitchFamily="34" charset="0"/>
              </a:rPr>
              <a:t>NOTE</a:t>
            </a:r>
            <a:r>
              <a:rPr lang="en-US" altLang="en-US" sz="2800" dirty="0">
                <a:solidFill>
                  <a:srgbClr val="C00000"/>
                </a:solidFill>
                <a:latin typeface="+mn-lt"/>
                <a:ea typeface="ＭＳ Ｐゴシック" panose="020B0600070205080204" pitchFamily="34" charset="-128"/>
                <a:cs typeface="Arial" panose="020B0604020202020204" pitchFamily="34" charset="0"/>
              </a:rPr>
              <a:t>:</a:t>
            </a:r>
            <a:r>
              <a:rPr lang="en-US" altLang="en-US" sz="2800" dirty="0">
                <a:solidFill>
                  <a:schemeClr val="tx1"/>
                </a:solidFill>
                <a:latin typeface="+mn-lt"/>
                <a:ea typeface="ＭＳ Ｐゴシック" panose="020B0600070205080204" pitchFamily="34" charset="-128"/>
                <a:cs typeface="Arial" panose="020B0604020202020204" pitchFamily="34" charset="0"/>
              </a:rPr>
              <a:t> </a:t>
            </a:r>
            <a:r>
              <a:rPr lang="en-US" altLang="en-US" sz="2800" dirty="0">
                <a:solidFill>
                  <a:schemeClr val="tx1"/>
                </a:solidFill>
                <a:latin typeface="+mn-lt"/>
                <a:ea typeface="ＭＳ Ｐゴシック" panose="020B0600070205080204" pitchFamily="34" charset="-128"/>
                <a:cs typeface="Trebuchet MS" panose="020B0603020202020204" pitchFamily="34" charset="0"/>
              </a:rPr>
              <a:t>The Drug Enforcement Administration is a law enforcement agency and can prosecute violators of the Controlled Substances </a:t>
            </a:r>
            <a:r>
              <a:rPr lang="en-US" altLang="en-US" sz="2800" dirty="0" smtClean="0">
                <a:solidFill>
                  <a:schemeClr val="tx1"/>
                </a:solidFill>
                <a:latin typeface="+mn-lt"/>
                <a:ea typeface="ＭＳ Ｐゴシック" panose="020B0600070205080204" pitchFamily="34" charset="-128"/>
                <a:cs typeface="Trebuchet MS" panose="020B0603020202020204" pitchFamily="34" charset="0"/>
              </a:rPr>
              <a:t>Act</a:t>
            </a:r>
          </a:p>
          <a:p>
            <a:pPr marL="1314450" lvl="3" indent="-457200">
              <a:buFont typeface="Wingdings" panose="05000000000000000000" pitchFamily="2" charset="2"/>
              <a:buChar char="Ø"/>
            </a:pPr>
            <a:endParaRPr lang="en-US" altLang="en-US" sz="2800" dirty="0" smtClean="0">
              <a:solidFill>
                <a:schemeClr val="tx1"/>
              </a:solidFill>
              <a:latin typeface="+mn-lt"/>
              <a:ea typeface="ＭＳ Ｐゴシック" panose="020B0600070205080204" pitchFamily="34" charset="-128"/>
              <a:cs typeface="Trebuchet MS" panose="020B0603020202020204" pitchFamily="34" charset="0"/>
            </a:endParaRPr>
          </a:p>
          <a:p>
            <a:pPr marL="1314450" lvl="3" indent="-457200">
              <a:buFont typeface="Wingdings" panose="05000000000000000000" pitchFamily="2" charset="2"/>
              <a:buChar char="Ø"/>
            </a:pPr>
            <a:r>
              <a:rPr lang="en-US" altLang="en-US" sz="2800" dirty="0" smtClean="0">
                <a:solidFill>
                  <a:schemeClr val="tx1"/>
                </a:solidFill>
                <a:latin typeface="+mn-lt"/>
                <a:ea typeface="ＭＳ Ｐゴシック" panose="020B0600070205080204" pitchFamily="34" charset="-128"/>
                <a:cs typeface="Trebuchet MS" panose="020B0603020202020204" pitchFamily="34" charset="0"/>
              </a:rPr>
              <a:t>The </a:t>
            </a:r>
            <a:r>
              <a:rPr lang="en-US" altLang="en-US" sz="2800" dirty="0">
                <a:solidFill>
                  <a:schemeClr val="tx1"/>
                </a:solidFill>
                <a:latin typeface="+mn-lt"/>
                <a:ea typeface="ＭＳ Ｐゴシック" panose="020B0600070205080204" pitchFamily="34" charset="-128"/>
                <a:cs typeface="Trebuchet MS" panose="020B0603020202020204" pitchFamily="34" charset="0"/>
              </a:rPr>
              <a:t>DEA will not provide a federal license until the PI obtains a state license.</a:t>
            </a:r>
          </a:p>
          <a:p>
            <a:pPr marL="0" lvl="1"/>
            <a:endParaRPr lang="en-US" altLang="en-US" sz="2800"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7264811" y="0"/>
            <a:ext cx="1421989" cy="1421989"/>
          </a:xfrm>
          <a:prstGeom prst="rect">
            <a:avLst/>
          </a:prstGeom>
        </p:spPr>
      </p:pic>
    </p:spTree>
    <p:extLst>
      <p:ext uri="{BB962C8B-B14F-4D97-AF65-F5344CB8AC3E}">
        <p14:creationId xmlns:p14="http://schemas.microsoft.com/office/powerpoint/2010/main" val="3937253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1"/>
                </a:solidFill>
              </a:rPr>
              <a:t>Application Process</a:t>
            </a:r>
            <a:endParaRPr lang="en-US" sz="4000" dirty="0">
              <a:solidFill>
                <a:schemeClr val="tx1"/>
              </a:solidFill>
            </a:endParaRPr>
          </a:p>
        </p:txBody>
      </p:sp>
      <p:sp>
        <p:nvSpPr>
          <p:cNvPr id="3" name="Content Placeholder 2"/>
          <p:cNvSpPr>
            <a:spLocks noGrp="1"/>
          </p:cNvSpPr>
          <p:nvPr>
            <p:ph idx="1"/>
          </p:nvPr>
        </p:nvSpPr>
        <p:spPr/>
        <p:txBody>
          <a:bodyPr>
            <a:normAutofit/>
          </a:bodyPr>
          <a:lstStyle/>
          <a:p>
            <a:r>
              <a:rPr lang="en-US" sz="2400" dirty="0">
                <a:latin typeface="+mn-lt"/>
              </a:rPr>
              <a:t>The Bureau of Narcotic Enforcement (BNE) is part of the New York State Department of Health. </a:t>
            </a:r>
            <a:endParaRPr lang="en-US" sz="2400" dirty="0" smtClean="0">
              <a:latin typeface="+mn-lt"/>
            </a:endParaRPr>
          </a:p>
          <a:p>
            <a:r>
              <a:rPr lang="en-US" sz="2400" dirty="0" smtClean="0">
                <a:latin typeface="+mn-lt"/>
              </a:rPr>
              <a:t>The </a:t>
            </a:r>
            <a:r>
              <a:rPr lang="en-US" sz="2400" dirty="0">
                <a:latin typeface="+mn-lt"/>
              </a:rPr>
              <a:t>Drug Enforcement Administration (DEA) requires you to have BOTH a </a:t>
            </a:r>
            <a:r>
              <a:rPr lang="en-US" sz="2400" dirty="0" smtClean="0">
                <a:latin typeface="+mn-lt"/>
              </a:rPr>
              <a:t>BNE (state license) </a:t>
            </a:r>
            <a:r>
              <a:rPr lang="en-US" sz="2400" dirty="0">
                <a:latin typeface="+mn-lt"/>
              </a:rPr>
              <a:t>and a DEA license to purchase and use controlled substances in research </a:t>
            </a:r>
            <a:r>
              <a:rPr lang="en-US" sz="2400" dirty="0" smtClean="0">
                <a:latin typeface="+mn-lt"/>
              </a:rPr>
              <a:t>settings</a:t>
            </a:r>
            <a:r>
              <a:rPr lang="en-US" sz="2400" dirty="0">
                <a:latin typeface="+mn-lt"/>
              </a:rPr>
              <a:t> </a:t>
            </a:r>
          </a:p>
          <a:p>
            <a:endParaRPr lang="en-US" sz="2400" dirty="0" smtClean="0">
              <a:latin typeface="+mn-lt"/>
            </a:endParaRPr>
          </a:p>
          <a:p>
            <a:r>
              <a:rPr lang="en-US" sz="2400" dirty="0" smtClean="0">
                <a:latin typeface="+mn-lt"/>
              </a:rPr>
              <a:t>The </a:t>
            </a:r>
            <a:r>
              <a:rPr lang="en-US" sz="2400" dirty="0">
                <a:latin typeface="+mn-lt"/>
              </a:rPr>
              <a:t>application for the BNE is located </a:t>
            </a:r>
            <a:r>
              <a:rPr lang="en-US" sz="2400" dirty="0" smtClean="0">
                <a:latin typeface="+mn-lt"/>
              </a:rPr>
              <a:t>here (</a:t>
            </a:r>
            <a:r>
              <a:rPr lang="en-US" sz="2400" dirty="0">
                <a:latin typeface="+mn-lt"/>
              </a:rPr>
              <a:t>DOH-4330) </a:t>
            </a:r>
            <a:endParaRPr lang="en-US" sz="2400" dirty="0" smtClean="0">
              <a:latin typeface="+mn-lt"/>
            </a:endParaRPr>
          </a:p>
          <a:p>
            <a:r>
              <a:rPr lang="en-US" sz="2400" dirty="0" smtClean="0">
                <a:latin typeface="+mn-lt"/>
                <a:hlinkClick r:id="rId2"/>
              </a:rPr>
              <a:t> https</a:t>
            </a:r>
            <a:r>
              <a:rPr lang="en-US" sz="2400" dirty="0">
                <a:latin typeface="+mn-lt"/>
                <a:hlinkClick r:id="rId2"/>
              </a:rPr>
              <a:t>://</a:t>
            </a:r>
            <a:r>
              <a:rPr lang="en-US" sz="2400" dirty="0" smtClean="0">
                <a:latin typeface="+mn-lt"/>
                <a:hlinkClick r:id="rId2"/>
              </a:rPr>
              <a:t>www.health.ny.gov/forms/doh-4330.pdf</a:t>
            </a:r>
            <a:r>
              <a:rPr lang="en-US" sz="2400" dirty="0" smtClean="0">
                <a:latin typeface="+mn-lt"/>
              </a:rPr>
              <a:t> </a:t>
            </a:r>
          </a:p>
          <a:p>
            <a:endParaRPr lang="en-US" sz="2400" dirty="0">
              <a:latin typeface="+mn-lt"/>
            </a:endParaRPr>
          </a:p>
          <a:p>
            <a:r>
              <a:rPr lang="en-US" sz="2400" dirty="0" smtClean="0">
                <a:latin typeface="+mn-lt"/>
              </a:rPr>
              <a:t>DEA application</a:t>
            </a:r>
          </a:p>
          <a:p>
            <a:r>
              <a:rPr lang="en-US" u="sng" dirty="0">
                <a:hlinkClick r:id="rId3"/>
              </a:rPr>
              <a:t>https://www.deadiversion.usdoj.gov/drugreg/registration.html</a:t>
            </a:r>
            <a:r>
              <a:rPr lang="en-US" u="sng" dirty="0"/>
              <a:t> </a:t>
            </a:r>
            <a:r>
              <a:rPr lang="en-US" dirty="0"/>
              <a:t> </a:t>
            </a:r>
          </a:p>
          <a:p>
            <a:endParaRPr lang="en-US" sz="2400" dirty="0" smtClean="0">
              <a:latin typeface="+mn-lt"/>
            </a:endParaRPr>
          </a:p>
        </p:txBody>
      </p:sp>
      <p:sp>
        <p:nvSpPr>
          <p:cNvPr id="4" name="Footer Placeholder 3"/>
          <p:cNvSpPr>
            <a:spLocks noGrp="1"/>
          </p:cNvSpPr>
          <p:nvPr>
            <p:ph type="ftr" sz="quarter" idx="11"/>
          </p:nvPr>
        </p:nvSpPr>
        <p:spPr/>
        <p:txBody>
          <a:bodyPr/>
          <a:lstStyle/>
          <a:p>
            <a:r>
              <a:rPr lang="en-US" smtClean="0"/>
              <a:t>Mount Sinai / Presentation Slide / December 5, 2012</a:t>
            </a:r>
            <a:endParaRPr lang="en-US"/>
          </a:p>
        </p:txBody>
      </p:sp>
      <p:sp>
        <p:nvSpPr>
          <p:cNvPr id="5" name="Slide Number Placeholder 4"/>
          <p:cNvSpPr>
            <a:spLocks noGrp="1"/>
          </p:cNvSpPr>
          <p:nvPr>
            <p:ph type="sldNum" sz="quarter" idx="12"/>
          </p:nvPr>
        </p:nvSpPr>
        <p:spPr/>
        <p:txBody>
          <a:bodyPr/>
          <a:lstStyle/>
          <a:p>
            <a:fld id="{9F8FBD0B-D5BA-AC4A-B182-CCF391B5588A}" type="slidenum">
              <a:rPr lang="en-US" smtClean="0"/>
              <a:pPr/>
              <a:t>11</a:t>
            </a:fld>
            <a:endParaRPr lang="en-US" dirty="0"/>
          </a:p>
        </p:txBody>
      </p:sp>
    </p:spTree>
    <p:extLst>
      <p:ext uri="{BB962C8B-B14F-4D97-AF65-F5344CB8AC3E}">
        <p14:creationId xmlns:p14="http://schemas.microsoft.com/office/powerpoint/2010/main" val="2235824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445"/>
            <a:ext cx="8229600" cy="625171"/>
          </a:xfrm>
        </p:spPr>
        <p:txBody>
          <a:bodyPr>
            <a:noAutofit/>
          </a:bodyPr>
          <a:lstStyle/>
          <a:p>
            <a:r>
              <a:rPr lang="en-US" sz="4000" dirty="0">
                <a:solidFill>
                  <a:srgbClr val="000000"/>
                </a:solidFill>
              </a:rPr>
              <a:t>NYSDOH Basic Application Details</a:t>
            </a:r>
            <a:endParaRPr lang="en-US" sz="4000" dirty="0"/>
          </a:p>
        </p:txBody>
      </p:sp>
      <p:sp>
        <p:nvSpPr>
          <p:cNvPr id="4" name="Footer Placeholder 3"/>
          <p:cNvSpPr>
            <a:spLocks noGrp="1"/>
          </p:cNvSpPr>
          <p:nvPr>
            <p:ph type="ftr" sz="quarter" idx="11"/>
          </p:nvPr>
        </p:nvSpPr>
        <p:spPr/>
        <p:txBody>
          <a:bodyPr/>
          <a:lstStyle/>
          <a:p>
            <a:r>
              <a:rPr lang="en-US" smtClean="0"/>
              <a:t>Mount Sinai / Presentation Slide / December 5, 2012</a:t>
            </a:r>
            <a:endParaRPr lang="en-US"/>
          </a:p>
        </p:txBody>
      </p:sp>
      <p:sp>
        <p:nvSpPr>
          <p:cNvPr id="5" name="Slide Number Placeholder 4"/>
          <p:cNvSpPr>
            <a:spLocks noGrp="1"/>
          </p:cNvSpPr>
          <p:nvPr>
            <p:ph type="sldNum" sz="quarter" idx="12"/>
          </p:nvPr>
        </p:nvSpPr>
        <p:spPr/>
        <p:txBody>
          <a:bodyPr/>
          <a:lstStyle/>
          <a:p>
            <a:fld id="{9F8FBD0B-D5BA-AC4A-B182-CCF391B5588A}" type="slidenum">
              <a:rPr lang="en-US" smtClean="0"/>
              <a:pPr/>
              <a:t>12</a:t>
            </a:fld>
            <a:endParaRPr lang="en-US"/>
          </a:p>
        </p:txBody>
      </p:sp>
      <p:pic>
        <p:nvPicPr>
          <p:cNvPr id="7" name="Picture 6"/>
          <p:cNvPicPr>
            <a:picLocks noChangeAspect="1"/>
          </p:cNvPicPr>
          <p:nvPr/>
        </p:nvPicPr>
        <p:blipFill>
          <a:blip r:embed="rId2"/>
          <a:stretch>
            <a:fillRect/>
          </a:stretch>
        </p:blipFill>
        <p:spPr>
          <a:xfrm>
            <a:off x="191729" y="1196193"/>
            <a:ext cx="4078016" cy="5446623"/>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4498703" y="1196193"/>
            <a:ext cx="4133209" cy="5446623"/>
          </a:xfrm>
          <a:prstGeom prst="rect">
            <a:avLst/>
          </a:prstGeom>
          <a:ln>
            <a:solidFill>
              <a:schemeClr val="tx1"/>
            </a:solidFill>
          </a:ln>
        </p:spPr>
      </p:pic>
    </p:spTree>
    <p:extLst>
      <p:ext uri="{BB962C8B-B14F-4D97-AF65-F5344CB8AC3E}">
        <p14:creationId xmlns:p14="http://schemas.microsoft.com/office/powerpoint/2010/main" val="3264857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7535" y="301405"/>
            <a:ext cx="8229600" cy="625171"/>
          </a:xfrm>
        </p:spPr>
        <p:txBody>
          <a:bodyPr>
            <a:noAutofit/>
          </a:bodyPr>
          <a:lstStyle/>
          <a:p>
            <a:r>
              <a:rPr lang="en-US" sz="1800" dirty="0" smtClean="0">
                <a:solidFill>
                  <a:schemeClr val="tx1"/>
                </a:solidFill>
              </a:rPr>
              <a:t>NYSDOH Basic Application Details</a:t>
            </a:r>
            <a:r>
              <a:rPr lang="en-US" sz="4000" dirty="0">
                <a:solidFill>
                  <a:schemeClr val="tx1"/>
                </a:solidFill>
              </a:rPr>
              <a:t> </a:t>
            </a:r>
            <a:r>
              <a:rPr lang="en-US" sz="4000" dirty="0" smtClean="0">
                <a:solidFill>
                  <a:schemeClr val="tx1"/>
                </a:solidFill>
              </a:rPr>
              <a:t>           </a:t>
            </a:r>
            <a:r>
              <a:rPr lang="en-US" sz="2400" dirty="0" smtClean="0">
                <a:solidFill>
                  <a:schemeClr val="tx1"/>
                </a:solidFill>
              </a:rPr>
              <a:t>Appendix A1</a:t>
            </a: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en-US" smtClean="0"/>
              <a:t>Mount Sinai / Presentation Slide / December 5, 2012</a:t>
            </a:r>
            <a:endParaRPr lang="en-US"/>
          </a:p>
        </p:txBody>
      </p:sp>
      <p:sp>
        <p:nvSpPr>
          <p:cNvPr id="5" name="Slide Number Placeholder 4"/>
          <p:cNvSpPr>
            <a:spLocks noGrp="1"/>
          </p:cNvSpPr>
          <p:nvPr>
            <p:ph type="sldNum" sz="quarter" idx="12"/>
          </p:nvPr>
        </p:nvSpPr>
        <p:spPr/>
        <p:txBody>
          <a:bodyPr/>
          <a:lstStyle/>
          <a:p>
            <a:fld id="{9F8FBD0B-D5BA-AC4A-B182-CCF391B5588A}" type="slidenum">
              <a:rPr lang="en-US" smtClean="0"/>
              <a:pPr/>
              <a:t>13</a:t>
            </a:fld>
            <a:endParaRPr lang="en-US"/>
          </a:p>
        </p:txBody>
      </p:sp>
      <p:pic>
        <p:nvPicPr>
          <p:cNvPr id="11" name="Picture 10"/>
          <p:cNvPicPr>
            <a:picLocks noChangeAspect="1"/>
          </p:cNvPicPr>
          <p:nvPr/>
        </p:nvPicPr>
        <p:blipFill>
          <a:blip r:embed="rId2"/>
          <a:stretch>
            <a:fillRect/>
          </a:stretch>
        </p:blipFill>
        <p:spPr>
          <a:xfrm>
            <a:off x="530941" y="1298057"/>
            <a:ext cx="3731342" cy="5058293"/>
          </a:xfrm>
          <a:prstGeom prst="rect">
            <a:avLst/>
          </a:prstGeom>
          <a:ln>
            <a:solidFill>
              <a:schemeClr val="tx1"/>
            </a:solidFill>
          </a:ln>
        </p:spPr>
      </p:pic>
      <p:sp>
        <p:nvSpPr>
          <p:cNvPr id="12" name="Rectangle 11"/>
          <p:cNvSpPr/>
          <p:nvPr/>
        </p:nvSpPr>
        <p:spPr>
          <a:xfrm>
            <a:off x="4798141" y="1596864"/>
            <a:ext cx="3672349" cy="3508653"/>
          </a:xfrm>
          <a:prstGeom prst="rect">
            <a:avLst/>
          </a:prstGeom>
        </p:spPr>
        <p:txBody>
          <a:bodyPr wrap="square">
            <a:spAutoFit/>
          </a:bodyPr>
          <a:lstStyle/>
          <a:p>
            <a:endParaRPr lang="en-US" sz="2000" dirty="0">
              <a:solidFill>
                <a:srgbClr val="000000"/>
              </a:solidFill>
              <a:latin typeface="BLGYOL+SymbolMT"/>
            </a:endParaRPr>
          </a:p>
          <a:p>
            <a:pPr marL="342900" indent="-342900">
              <a:buFont typeface="Arial" panose="020B0604020202020204" pitchFamily="34" charset="0"/>
              <a:buChar char="•"/>
            </a:pPr>
            <a:r>
              <a:rPr lang="en-US" sz="2000" dirty="0">
                <a:solidFill>
                  <a:srgbClr val="000000"/>
                </a:solidFill>
              </a:rPr>
              <a:t>Insert CV </a:t>
            </a:r>
          </a:p>
          <a:p>
            <a:pPr marL="342900" indent="-342900">
              <a:buFont typeface="Arial" panose="020B0604020202020204" pitchFamily="34" charset="0"/>
              <a:buChar char="•"/>
            </a:pPr>
            <a:endParaRPr lang="en-US" sz="2000" dirty="0">
              <a:solidFill>
                <a:srgbClr val="000000"/>
              </a:solidFill>
            </a:endParaRPr>
          </a:p>
          <a:p>
            <a:r>
              <a:rPr lang="en-US" dirty="0">
                <a:solidFill>
                  <a:srgbClr val="000000"/>
                </a:solidFill>
              </a:rPr>
              <a:t>• Insert Project Description (from grant or funding source) </a:t>
            </a:r>
          </a:p>
          <a:p>
            <a:endParaRPr lang="en-US" dirty="0">
              <a:solidFill>
                <a:srgbClr val="000000"/>
              </a:solidFill>
            </a:endParaRPr>
          </a:p>
          <a:p>
            <a:r>
              <a:rPr lang="en-US" dirty="0">
                <a:solidFill>
                  <a:srgbClr val="000000"/>
                </a:solidFill>
              </a:rPr>
              <a:t>• Insert IACUC approval letter and relevant segments of the approved IACUC Animal Protocol (please ensure that requested controlled substances are captured/described in the document) </a:t>
            </a:r>
          </a:p>
        </p:txBody>
      </p:sp>
    </p:spTree>
    <p:extLst>
      <p:ext uri="{BB962C8B-B14F-4D97-AF65-F5344CB8AC3E}">
        <p14:creationId xmlns:p14="http://schemas.microsoft.com/office/powerpoint/2010/main" val="1246593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solidFill>
                  <a:srgbClr val="000000"/>
                </a:solidFill>
              </a:rPr>
              <a:t>NYSDOH Basic Application Details</a:t>
            </a:r>
            <a:endParaRPr lang="en-US" sz="4000" dirty="0"/>
          </a:p>
        </p:txBody>
      </p:sp>
      <p:sp>
        <p:nvSpPr>
          <p:cNvPr id="7" name="Content Placeholder 6"/>
          <p:cNvSpPr>
            <a:spLocks noGrp="1"/>
          </p:cNvSpPr>
          <p:nvPr>
            <p:ph idx="1"/>
          </p:nvPr>
        </p:nvSpPr>
        <p:spPr>
          <a:xfrm>
            <a:off x="457200" y="1219121"/>
            <a:ext cx="8229600" cy="4937211"/>
          </a:xfrm>
        </p:spPr>
        <p:txBody>
          <a:bodyPr>
            <a:normAutofit/>
          </a:bodyPr>
          <a:lstStyle/>
          <a:p>
            <a:r>
              <a:rPr lang="en-US" dirty="0">
                <a:latin typeface="+mn-lt"/>
              </a:rPr>
              <a:t>Checklist for NYS DOH License Application </a:t>
            </a:r>
            <a:endParaRPr lang="en-US" dirty="0" smtClean="0">
              <a:latin typeface="+mn-lt"/>
            </a:endParaRPr>
          </a:p>
          <a:p>
            <a:r>
              <a:rPr lang="en-US" dirty="0" smtClean="0">
                <a:latin typeface="+mn-lt"/>
              </a:rPr>
              <a:t>Completed </a:t>
            </a:r>
            <a:r>
              <a:rPr lang="en-US" dirty="0">
                <a:latin typeface="+mn-lt"/>
              </a:rPr>
              <a:t>DOH-4330 application with appropriate signatures </a:t>
            </a:r>
            <a:endParaRPr lang="en-US" dirty="0" smtClean="0">
              <a:latin typeface="+mn-lt"/>
            </a:endParaRPr>
          </a:p>
          <a:p>
            <a:r>
              <a:rPr lang="en-US" dirty="0" smtClean="0">
                <a:latin typeface="+mn-lt"/>
              </a:rPr>
              <a:t>Completed </a:t>
            </a:r>
            <a:r>
              <a:rPr lang="en-US" dirty="0">
                <a:latin typeface="+mn-lt"/>
              </a:rPr>
              <a:t>Appendix A1 (one appendix needed for each IACUC protocol) Application fee $40: scan/photocopy of check/money order to NYS DOH Bureau of Narcotics Enforcement </a:t>
            </a:r>
            <a:endParaRPr lang="en-US" dirty="0" smtClean="0">
              <a:latin typeface="+mn-lt"/>
            </a:endParaRPr>
          </a:p>
          <a:p>
            <a:r>
              <a:rPr lang="en-US" dirty="0" smtClean="0">
                <a:latin typeface="+mn-lt"/>
              </a:rPr>
              <a:t>Curriculum </a:t>
            </a:r>
            <a:r>
              <a:rPr lang="en-US" dirty="0">
                <a:latin typeface="+mn-lt"/>
              </a:rPr>
              <a:t>Vitae of proposed licensee </a:t>
            </a:r>
            <a:endParaRPr lang="en-US" dirty="0" smtClean="0">
              <a:latin typeface="+mn-lt"/>
            </a:endParaRPr>
          </a:p>
          <a:p>
            <a:r>
              <a:rPr lang="en-US" dirty="0" smtClean="0">
                <a:latin typeface="+mn-lt"/>
              </a:rPr>
              <a:t>Copies </a:t>
            </a:r>
            <a:r>
              <a:rPr lang="en-US" dirty="0">
                <a:latin typeface="+mn-lt"/>
              </a:rPr>
              <a:t>of approved IACUC protocol  Policies and procedures for safe storage of C.S. and methods used to reduce potential for diversion </a:t>
            </a:r>
            <a:endParaRPr lang="en-US" dirty="0" smtClean="0">
              <a:latin typeface="+mn-lt"/>
            </a:endParaRPr>
          </a:p>
          <a:p>
            <a:r>
              <a:rPr lang="en-US" dirty="0" smtClean="0">
                <a:latin typeface="+mn-lt"/>
              </a:rPr>
              <a:t>Copy </a:t>
            </a:r>
            <a:r>
              <a:rPr lang="en-US" dirty="0">
                <a:latin typeface="+mn-lt"/>
              </a:rPr>
              <a:t>of DEA registration (only applicable for clinicians with existing DEA registration </a:t>
            </a:r>
            <a:endParaRPr lang="en-US" dirty="0" smtClean="0">
              <a:latin typeface="+mn-lt"/>
            </a:endParaRPr>
          </a:p>
          <a:p>
            <a:r>
              <a:rPr lang="en-US" dirty="0" smtClean="0">
                <a:latin typeface="+mn-lt"/>
              </a:rPr>
              <a:t>Digital </a:t>
            </a:r>
            <a:r>
              <a:rPr lang="en-US" dirty="0">
                <a:latin typeface="+mn-lt"/>
              </a:rPr>
              <a:t>photographs of all storage and security </a:t>
            </a:r>
            <a:endParaRPr lang="en-US" dirty="0" smtClean="0">
              <a:latin typeface="+mn-lt"/>
            </a:endParaRPr>
          </a:p>
          <a:p>
            <a:pPr marL="457200" lvl="1" indent="0">
              <a:buNone/>
            </a:pPr>
            <a:r>
              <a:rPr lang="en-US" dirty="0" smtClean="0">
                <a:latin typeface="+mn-lt"/>
              </a:rPr>
              <a:t>• </a:t>
            </a:r>
            <a:r>
              <a:rPr lang="en-US" dirty="0">
                <a:latin typeface="+mn-lt"/>
              </a:rPr>
              <a:t>Entrance and exits to the room where storage is installed </a:t>
            </a:r>
            <a:endParaRPr lang="en-US" dirty="0" smtClean="0">
              <a:latin typeface="+mn-lt"/>
            </a:endParaRPr>
          </a:p>
          <a:p>
            <a:pPr marL="457200" lvl="1" indent="0">
              <a:buNone/>
            </a:pPr>
            <a:r>
              <a:rPr lang="en-US" dirty="0" smtClean="0">
                <a:latin typeface="+mn-lt"/>
              </a:rPr>
              <a:t>• </a:t>
            </a:r>
            <a:r>
              <a:rPr lang="en-US" dirty="0">
                <a:latin typeface="+mn-lt"/>
              </a:rPr>
              <a:t>All areas of the room where storage is installed (to provide a 360-degree view) </a:t>
            </a:r>
            <a:endParaRPr lang="en-US" dirty="0" smtClean="0">
              <a:latin typeface="+mn-lt"/>
            </a:endParaRPr>
          </a:p>
          <a:p>
            <a:pPr marL="457200" lvl="1" indent="0">
              <a:buNone/>
            </a:pPr>
            <a:r>
              <a:rPr lang="en-US" dirty="0" smtClean="0">
                <a:latin typeface="+mn-lt"/>
              </a:rPr>
              <a:t>• </a:t>
            </a:r>
            <a:r>
              <a:rPr lang="en-US" dirty="0">
                <a:latin typeface="+mn-lt"/>
              </a:rPr>
              <a:t>All storage closed/locked and open to reveal all locking mechanisms and compartments </a:t>
            </a:r>
            <a:endParaRPr lang="en-US" dirty="0" smtClean="0">
              <a:latin typeface="+mn-lt"/>
            </a:endParaRPr>
          </a:p>
          <a:p>
            <a:pPr marL="457200" lvl="1" indent="0">
              <a:buNone/>
            </a:pPr>
            <a:r>
              <a:rPr lang="en-US" dirty="0" smtClean="0">
                <a:latin typeface="+mn-lt"/>
              </a:rPr>
              <a:t>• </a:t>
            </a:r>
            <a:r>
              <a:rPr lang="en-US" dirty="0">
                <a:latin typeface="+mn-lt"/>
              </a:rPr>
              <a:t>All security measures in place (key card access, alarm systems, locked doors, etc.) </a:t>
            </a:r>
          </a:p>
        </p:txBody>
      </p:sp>
      <p:sp>
        <p:nvSpPr>
          <p:cNvPr id="3" name="Footer Placeholder 2"/>
          <p:cNvSpPr>
            <a:spLocks noGrp="1"/>
          </p:cNvSpPr>
          <p:nvPr>
            <p:ph type="ftr" sz="quarter" idx="11"/>
          </p:nvPr>
        </p:nvSpPr>
        <p:spPr/>
        <p:txBody>
          <a:bodyPr/>
          <a:lstStyle/>
          <a:p>
            <a:r>
              <a:rPr lang="en-US" smtClean="0"/>
              <a:t>Mount Sinai / Presentation Slide / December 5, 2012</a:t>
            </a:r>
            <a:endParaRPr lang="en-US"/>
          </a:p>
        </p:txBody>
      </p:sp>
      <p:sp>
        <p:nvSpPr>
          <p:cNvPr id="4" name="Slide Number Placeholder 3"/>
          <p:cNvSpPr>
            <a:spLocks noGrp="1"/>
          </p:cNvSpPr>
          <p:nvPr>
            <p:ph type="sldNum" sz="quarter" idx="12"/>
          </p:nvPr>
        </p:nvSpPr>
        <p:spPr/>
        <p:txBody>
          <a:bodyPr/>
          <a:lstStyle/>
          <a:p>
            <a:fld id="{9F8FBD0B-D5BA-AC4A-B182-CCF391B5588A}" type="slidenum">
              <a:rPr lang="en-US" smtClean="0"/>
              <a:pPr/>
              <a:t>14</a:t>
            </a:fld>
            <a:endParaRPr lang="en-US"/>
          </a:p>
        </p:txBody>
      </p:sp>
    </p:spTree>
    <p:extLst>
      <p:ext uri="{BB962C8B-B14F-4D97-AF65-F5344CB8AC3E}">
        <p14:creationId xmlns:p14="http://schemas.microsoft.com/office/powerpoint/2010/main" val="4080884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1"/>
                </a:solidFill>
              </a:rPr>
              <a:t>NYSDOH BNE On-site Visit</a:t>
            </a:r>
            <a:endParaRPr lang="en-US" sz="4000" dirty="0">
              <a:solidFill>
                <a:schemeClr val="tx1"/>
              </a:solidFill>
            </a:endParaRPr>
          </a:p>
        </p:txBody>
      </p:sp>
      <p:sp>
        <p:nvSpPr>
          <p:cNvPr id="3" name="Content Placeholder 2"/>
          <p:cNvSpPr>
            <a:spLocks noGrp="1"/>
          </p:cNvSpPr>
          <p:nvPr>
            <p:ph idx="1"/>
          </p:nvPr>
        </p:nvSpPr>
        <p:spPr>
          <a:xfrm>
            <a:off x="457200" y="1586800"/>
            <a:ext cx="3185653" cy="4525963"/>
          </a:xfrm>
        </p:spPr>
        <p:txBody>
          <a:bodyPr/>
          <a:lstStyle/>
          <a:p>
            <a:r>
              <a:rPr lang="en-US" dirty="0" smtClean="0">
                <a:latin typeface="+mn-lt"/>
              </a:rPr>
              <a:t>Once </a:t>
            </a:r>
            <a:r>
              <a:rPr lang="en-US" dirty="0">
                <a:latin typeface="+mn-lt"/>
              </a:rPr>
              <a:t>the application has been submitted </a:t>
            </a:r>
          </a:p>
          <a:p>
            <a:r>
              <a:rPr lang="en-US" dirty="0" smtClean="0">
                <a:latin typeface="+mn-lt"/>
              </a:rPr>
              <a:t> Appropriate </a:t>
            </a:r>
            <a:r>
              <a:rPr lang="en-US" dirty="0">
                <a:latin typeface="+mn-lt"/>
              </a:rPr>
              <a:t>storage is installed, </a:t>
            </a:r>
            <a:endParaRPr lang="en-US" dirty="0" smtClean="0">
              <a:latin typeface="+mn-lt"/>
            </a:endParaRPr>
          </a:p>
          <a:p>
            <a:r>
              <a:rPr lang="en-US" dirty="0">
                <a:latin typeface="+mn-lt"/>
              </a:rPr>
              <a:t>T</a:t>
            </a:r>
            <a:r>
              <a:rPr lang="en-US" dirty="0" smtClean="0">
                <a:latin typeface="+mn-lt"/>
              </a:rPr>
              <a:t>he </a:t>
            </a:r>
            <a:r>
              <a:rPr lang="en-US" dirty="0">
                <a:latin typeface="+mn-lt"/>
              </a:rPr>
              <a:t>NYS Bureau of Narcotics Enforcement will schedule an onsite visit </a:t>
            </a:r>
          </a:p>
          <a:p>
            <a:pPr lvl="1"/>
            <a:r>
              <a:rPr lang="en-US" dirty="0" smtClean="0">
                <a:latin typeface="+mn-lt"/>
              </a:rPr>
              <a:t> </a:t>
            </a:r>
            <a:r>
              <a:rPr lang="en-US" dirty="0">
                <a:latin typeface="+mn-lt"/>
              </a:rPr>
              <a:t>review the storage and documentation of the potential registrant.</a:t>
            </a:r>
          </a:p>
        </p:txBody>
      </p:sp>
      <p:sp>
        <p:nvSpPr>
          <p:cNvPr id="4" name="Footer Placeholder 3"/>
          <p:cNvSpPr>
            <a:spLocks noGrp="1"/>
          </p:cNvSpPr>
          <p:nvPr>
            <p:ph type="ftr" sz="quarter" idx="11"/>
          </p:nvPr>
        </p:nvSpPr>
        <p:spPr/>
        <p:txBody>
          <a:bodyPr/>
          <a:lstStyle/>
          <a:p>
            <a:r>
              <a:rPr lang="en-US" smtClean="0"/>
              <a:t>Mount Sinai / Presentation Slide / December 5, 2012</a:t>
            </a:r>
            <a:endParaRPr lang="en-US"/>
          </a:p>
        </p:txBody>
      </p:sp>
      <p:sp>
        <p:nvSpPr>
          <p:cNvPr id="5" name="Slide Number Placeholder 4"/>
          <p:cNvSpPr>
            <a:spLocks noGrp="1"/>
          </p:cNvSpPr>
          <p:nvPr>
            <p:ph type="sldNum" sz="quarter" idx="12"/>
          </p:nvPr>
        </p:nvSpPr>
        <p:spPr/>
        <p:txBody>
          <a:bodyPr/>
          <a:lstStyle/>
          <a:p>
            <a:fld id="{9F8FBD0B-D5BA-AC4A-B182-CCF391B5588A}" type="slidenum">
              <a:rPr lang="en-US" smtClean="0"/>
              <a:pPr/>
              <a:t>15</a:t>
            </a:fld>
            <a:endParaRPr lang="en-US"/>
          </a:p>
        </p:txBody>
      </p:sp>
      <p:pic>
        <p:nvPicPr>
          <p:cNvPr id="6" name="Picture 5"/>
          <p:cNvPicPr>
            <a:picLocks noChangeAspect="1"/>
          </p:cNvPicPr>
          <p:nvPr/>
        </p:nvPicPr>
        <p:blipFill>
          <a:blip r:embed="rId2"/>
          <a:stretch>
            <a:fillRect/>
          </a:stretch>
        </p:blipFill>
        <p:spPr>
          <a:xfrm>
            <a:off x="4198374" y="1160652"/>
            <a:ext cx="4488426" cy="5378260"/>
          </a:xfrm>
          <a:prstGeom prst="rect">
            <a:avLst/>
          </a:prstGeom>
          <a:ln>
            <a:solidFill>
              <a:schemeClr val="tx1"/>
            </a:solidFill>
          </a:ln>
        </p:spPr>
      </p:pic>
    </p:spTree>
    <p:extLst>
      <p:ext uri="{BB962C8B-B14F-4D97-AF65-F5344CB8AC3E}">
        <p14:creationId xmlns:p14="http://schemas.microsoft.com/office/powerpoint/2010/main" val="2776641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1"/>
                </a:solidFill>
              </a:rPr>
              <a:t>Getting a DEA </a:t>
            </a:r>
            <a:r>
              <a:rPr lang="en-US" sz="4000" dirty="0" smtClean="0">
                <a:solidFill>
                  <a:schemeClr val="tx1"/>
                </a:solidFill>
              </a:rPr>
              <a:t>License</a:t>
            </a:r>
            <a:endParaRPr lang="en-US" sz="4000" dirty="0">
              <a:solidFill>
                <a:schemeClr val="tx1"/>
              </a:solidFill>
            </a:endParaRPr>
          </a:p>
        </p:txBody>
      </p:sp>
      <p:sp>
        <p:nvSpPr>
          <p:cNvPr id="3" name="Content Placeholder 2"/>
          <p:cNvSpPr>
            <a:spLocks noGrp="1"/>
          </p:cNvSpPr>
          <p:nvPr>
            <p:ph idx="1"/>
          </p:nvPr>
        </p:nvSpPr>
        <p:spPr>
          <a:xfrm>
            <a:off x="4419600" y="1600200"/>
            <a:ext cx="4600575" cy="4525963"/>
          </a:xfrm>
        </p:spPr>
        <p:txBody>
          <a:bodyPr>
            <a:normAutofit/>
          </a:bodyPr>
          <a:lstStyle/>
          <a:p>
            <a:r>
              <a:rPr lang="en-US" dirty="0">
                <a:solidFill>
                  <a:schemeClr val="tx1"/>
                </a:solidFill>
                <a:latin typeface="+mn-lt"/>
                <a:ea typeface="+mn-ea"/>
                <a:cs typeface="+mn-cs"/>
              </a:rPr>
              <a:t>To obtain a DEA registration, a </a:t>
            </a:r>
            <a:r>
              <a:rPr lang="en-US" dirty="0" smtClean="0">
                <a:solidFill>
                  <a:schemeClr val="tx1"/>
                </a:solidFill>
                <a:latin typeface="+mn-lt"/>
                <a:ea typeface="+mn-ea"/>
                <a:cs typeface="+mn-cs"/>
              </a:rPr>
              <a:t>researcher </a:t>
            </a:r>
            <a:r>
              <a:rPr lang="en-US" dirty="0">
                <a:solidFill>
                  <a:schemeClr val="tx1"/>
                </a:solidFill>
                <a:latin typeface="+mn-lt"/>
                <a:ea typeface="+mn-ea"/>
                <a:cs typeface="+mn-cs"/>
              </a:rPr>
              <a:t>must apply using a DEA Form </a:t>
            </a:r>
            <a:r>
              <a:rPr lang="en-US" dirty="0" smtClean="0">
                <a:solidFill>
                  <a:schemeClr val="tx1"/>
                </a:solidFill>
                <a:latin typeface="+mn-lt"/>
                <a:ea typeface="+mn-ea"/>
                <a:cs typeface="+mn-cs"/>
              </a:rPr>
              <a:t>225. </a:t>
            </a:r>
            <a:r>
              <a:rPr lang="en-US" dirty="0">
                <a:solidFill>
                  <a:schemeClr val="tx1"/>
                </a:solidFill>
                <a:latin typeface="+mn-lt"/>
                <a:ea typeface="+mn-ea"/>
                <a:cs typeface="+mn-cs"/>
              </a:rPr>
              <a:t>Applicants may submit the form by hard copy or online. </a:t>
            </a:r>
          </a:p>
          <a:p>
            <a:r>
              <a:rPr lang="en-US" dirty="0">
                <a:solidFill>
                  <a:schemeClr val="tx1"/>
                </a:solidFill>
                <a:latin typeface="+mn-lt"/>
                <a:cs typeface="+mn-cs"/>
                <a:hlinkClick r:id="rId2"/>
              </a:rPr>
              <a:t>https://</a:t>
            </a:r>
            <a:r>
              <a:rPr lang="en-US" dirty="0" smtClean="0">
                <a:solidFill>
                  <a:schemeClr val="tx1"/>
                </a:solidFill>
                <a:latin typeface="+mn-lt"/>
                <a:cs typeface="+mn-cs"/>
                <a:hlinkClick r:id="rId2"/>
              </a:rPr>
              <a:t>apps.deadiversion.usdoj.gov/webforms2/spring/main?execution=e1s1</a:t>
            </a:r>
            <a:r>
              <a:rPr lang="en-US" dirty="0" smtClean="0">
                <a:solidFill>
                  <a:schemeClr val="tx1"/>
                </a:solidFill>
                <a:latin typeface="+mn-lt"/>
                <a:cs typeface="+mn-cs"/>
              </a:rPr>
              <a:t>  </a:t>
            </a:r>
            <a:r>
              <a:rPr lang="en-US" dirty="0">
                <a:solidFill>
                  <a:schemeClr val="tx1"/>
                </a:solidFill>
                <a:latin typeface="+mn-lt"/>
                <a:ea typeface="+mn-ea"/>
                <a:cs typeface="+mn-cs"/>
              </a:rPr>
              <a:t>(DEA Diversion Internet Web Site)</a:t>
            </a:r>
          </a:p>
          <a:p>
            <a:r>
              <a:rPr lang="en-US" dirty="0">
                <a:solidFill>
                  <a:schemeClr val="tx1"/>
                </a:solidFill>
                <a:latin typeface="+mn-lt"/>
                <a:ea typeface="+mn-ea"/>
                <a:cs typeface="+mn-cs"/>
              </a:rPr>
              <a:t>DEA Headquarters’ Registration Section in Washington, D.C. at 1-800-882-9539 (Registration Call Center)</a:t>
            </a:r>
          </a:p>
        </p:txBody>
      </p:sp>
      <p:pic>
        <p:nvPicPr>
          <p:cNvPr id="4" name="Picture 3"/>
          <p:cNvPicPr>
            <a:picLocks noChangeAspect="1"/>
          </p:cNvPicPr>
          <p:nvPr/>
        </p:nvPicPr>
        <p:blipFill rotWithShape="1">
          <a:blip r:embed="rId3"/>
          <a:srcRect t="10442" b="4819"/>
          <a:stretch/>
        </p:blipFill>
        <p:spPr>
          <a:xfrm>
            <a:off x="67190" y="2094272"/>
            <a:ext cx="4352410" cy="2074606"/>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560983" y="3420737"/>
            <a:ext cx="22034" cy="16525"/>
          </a:xfrm>
          <a:prstGeom prst="rect">
            <a:avLst/>
          </a:prstGeom>
        </p:spPr>
      </p:pic>
    </p:spTree>
    <p:extLst>
      <p:ext uri="{BB962C8B-B14F-4D97-AF65-F5344CB8AC3E}">
        <p14:creationId xmlns:p14="http://schemas.microsoft.com/office/powerpoint/2010/main" val="219044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600" dirty="0" smtClean="0">
                <a:solidFill>
                  <a:schemeClr val="tx1"/>
                </a:solidFill>
              </a:rPr>
              <a:t>DEA Application process</a:t>
            </a:r>
            <a:endParaRPr lang="en-US" sz="3600" dirty="0">
              <a:solidFill>
                <a:schemeClr val="tx1"/>
              </a:solidFill>
            </a:endParaRPr>
          </a:p>
        </p:txBody>
      </p:sp>
      <p:sp>
        <p:nvSpPr>
          <p:cNvPr id="4" name="Footer Placeholder 3"/>
          <p:cNvSpPr>
            <a:spLocks noGrp="1"/>
          </p:cNvSpPr>
          <p:nvPr>
            <p:ph type="ftr" sz="quarter" idx="11"/>
          </p:nvPr>
        </p:nvSpPr>
        <p:spPr/>
        <p:txBody>
          <a:bodyPr/>
          <a:lstStyle/>
          <a:p>
            <a:r>
              <a:rPr lang="en-US" smtClean="0"/>
              <a:t>Mount Sinai / Presentation Slide / December 5, 2012</a:t>
            </a:r>
            <a:endParaRPr lang="en-US"/>
          </a:p>
        </p:txBody>
      </p:sp>
      <p:sp>
        <p:nvSpPr>
          <p:cNvPr id="5" name="Slide Number Placeholder 4"/>
          <p:cNvSpPr>
            <a:spLocks noGrp="1"/>
          </p:cNvSpPr>
          <p:nvPr>
            <p:ph type="sldNum" sz="quarter" idx="12"/>
          </p:nvPr>
        </p:nvSpPr>
        <p:spPr/>
        <p:txBody>
          <a:bodyPr/>
          <a:lstStyle/>
          <a:p>
            <a:fld id="{9F8FBD0B-D5BA-AC4A-B182-CCF391B5588A}" type="slidenum">
              <a:rPr lang="en-US" smtClean="0"/>
              <a:pPr/>
              <a:t>17</a:t>
            </a:fld>
            <a:endParaRPr lang="en-US"/>
          </a:p>
        </p:txBody>
      </p:sp>
      <p:sp>
        <p:nvSpPr>
          <p:cNvPr id="10" name="Text Placeholder 9"/>
          <p:cNvSpPr>
            <a:spLocks noGrp="1"/>
          </p:cNvSpPr>
          <p:nvPr>
            <p:ph type="body" idx="1"/>
          </p:nvPr>
        </p:nvSpPr>
        <p:spPr>
          <a:xfrm>
            <a:off x="457200" y="1169509"/>
            <a:ext cx="8229600" cy="4946156"/>
          </a:xfrm>
        </p:spPr>
        <p:txBody>
          <a:bodyPr>
            <a:normAutofit fontScale="25000" lnSpcReduction="20000"/>
          </a:bodyPr>
          <a:lstStyle/>
          <a:p>
            <a:pPr>
              <a:lnSpc>
                <a:spcPct val="120000"/>
              </a:lnSpc>
            </a:pPr>
            <a:r>
              <a:rPr lang="en-US" sz="6400" dirty="0" smtClean="0">
                <a:solidFill>
                  <a:schemeClr val="tx1"/>
                </a:solidFill>
              </a:rPr>
              <a:t>Researchers </a:t>
            </a:r>
            <a:r>
              <a:rPr lang="en-US" sz="6400" dirty="0">
                <a:solidFill>
                  <a:schemeClr val="tx1"/>
                </a:solidFill>
              </a:rPr>
              <a:t>must submit an application for a registration for either Schedule </a:t>
            </a:r>
            <a:r>
              <a:rPr lang="en-US" sz="6400" dirty="0" smtClean="0">
                <a:solidFill>
                  <a:schemeClr val="tx1"/>
                </a:solidFill>
              </a:rPr>
              <a:t>I or Schedule II-V:</a:t>
            </a:r>
            <a:endParaRPr lang="en-US" sz="6400" b="0" dirty="0">
              <a:solidFill>
                <a:schemeClr val="tx1"/>
              </a:solidFill>
            </a:endParaRPr>
          </a:p>
          <a:p>
            <a:pPr>
              <a:lnSpc>
                <a:spcPct val="120000"/>
              </a:lnSpc>
            </a:pPr>
            <a:r>
              <a:rPr lang="en-US" sz="6400" b="0" dirty="0" smtClean="0">
                <a:solidFill>
                  <a:schemeClr val="tx1"/>
                </a:solidFill>
              </a:rPr>
              <a:t>Note</a:t>
            </a:r>
            <a:r>
              <a:rPr lang="en-US" sz="6400" b="0" dirty="0">
                <a:solidFill>
                  <a:schemeClr val="tx1"/>
                </a:solidFill>
              </a:rPr>
              <a:t>: Similar to NYS DOH, if you seek to use both Schedule I and Schedule II – V, you will need to submit separate applications for each registration. </a:t>
            </a:r>
            <a:endParaRPr lang="en-US" sz="6400" b="0" dirty="0" smtClean="0">
              <a:solidFill>
                <a:schemeClr val="tx1"/>
              </a:solidFill>
            </a:endParaRPr>
          </a:p>
          <a:p>
            <a:pPr>
              <a:lnSpc>
                <a:spcPct val="120000"/>
              </a:lnSpc>
            </a:pPr>
            <a:endParaRPr lang="en-US" sz="6400" dirty="0">
              <a:solidFill>
                <a:schemeClr val="tx1"/>
              </a:solidFill>
            </a:endParaRPr>
          </a:p>
          <a:p>
            <a:pPr>
              <a:lnSpc>
                <a:spcPct val="120000"/>
              </a:lnSpc>
            </a:pPr>
            <a:r>
              <a:rPr lang="en-US" sz="6400" dirty="0" smtClean="0">
                <a:solidFill>
                  <a:schemeClr val="tx1"/>
                </a:solidFill>
              </a:rPr>
              <a:t>Schedule I applications require more detail </a:t>
            </a:r>
            <a:endParaRPr lang="en-US" sz="6400" b="0" dirty="0">
              <a:solidFill>
                <a:schemeClr val="tx1"/>
              </a:solidFill>
            </a:endParaRPr>
          </a:p>
          <a:p>
            <a:pPr>
              <a:lnSpc>
                <a:spcPct val="120000"/>
              </a:lnSpc>
            </a:pPr>
            <a:r>
              <a:rPr lang="en-US" sz="6400" b="0" dirty="0">
                <a:solidFill>
                  <a:schemeClr val="tx1"/>
                </a:solidFill>
              </a:rPr>
              <a:t>Must file and receive approval for a complete research protocol </a:t>
            </a:r>
          </a:p>
          <a:p>
            <a:pPr>
              <a:lnSpc>
                <a:spcPct val="120000"/>
              </a:lnSpc>
            </a:pPr>
            <a:r>
              <a:rPr lang="en-US" sz="6400" b="0" dirty="0">
                <a:solidFill>
                  <a:schemeClr val="tx1"/>
                </a:solidFill>
              </a:rPr>
              <a:t> Supplemental protocol that includes detailed information C.S. use locations and procedures for storage, dispensing, and security to prevent diversion </a:t>
            </a:r>
          </a:p>
          <a:p>
            <a:pPr>
              <a:lnSpc>
                <a:spcPct val="120000"/>
              </a:lnSpc>
            </a:pPr>
            <a:r>
              <a:rPr lang="en-US" sz="6400" b="0" dirty="0">
                <a:solidFill>
                  <a:schemeClr val="tx1"/>
                </a:solidFill>
              </a:rPr>
              <a:t> IACUC Approval Letter </a:t>
            </a:r>
          </a:p>
          <a:p>
            <a:pPr>
              <a:lnSpc>
                <a:spcPct val="120000"/>
              </a:lnSpc>
            </a:pPr>
            <a:r>
              <a:rPr lang="en-US" sz="6400" b="0" dirty="0">
                <a:solidFill>
                  <a:schemeClr val="tx1"/>
                </a:solidFill>
              </a:rPr>
              <a:t> Curriculum Vitae of proposed registrant </a:t>
            </a:r>
          </a:p>
          <a:p>
            <a:pPr>
              <a:lnSpc>
                <a:spcPct val="120000"/>
              </a:lnSpc>
            </a:pPr>
            <a:endParaRPr lang="en-US" sz="6400" b="0" dirty="0">
              <a:solidFill>
                <a:schemeClr val="tx1"/>
              </a:solidFill>
            </a:endParaRPr>
          </a:p>
          <a:p>
            <a:pPr>
              <a:lnSpc>
                <a:spcPct val="120000"/>
              </a:lnSpc>
            </a:pPr>
            <a:r>
              <a:rPr lang="en-US" sz="6400" dirty="0" smtClean="0">
                <a:solidFill>
                  <a:schemeClr val="tx1"/>
                </a:solidFill>
              </a:rPr>
              <a:t>Checklist </a:t>
            </a:r>
            <a:r>
              <a:rPr lang="en-US" sz="6400" dirty="0">
                <a:solidFill>
                  <a:schemeClr val="tx1"/>
                </a:solidFill>
              </a:rPr>
              <a:t>for DEA Registration Application </a:t>
            </a:r>
            <a:endParaRPr lang="en-US" sz="6400" dirty="0" smtClean="0">
              <a:solidFill>
                <a:schemeClr val="tx1"/>
              </a:solidFill>
            </a:endParaRPr>
          </a:p>
          <a:p>
            <a:pPr>
              <a:lnSpc>
                <a:spcPct val="120000"/>
              </a:lnSpc>
            </a:pPr>
            <a:r>
              <a:rPr lang="en-US" sz="6400" b="0" dirty="0" smtClean="0">
                <a:solidFill>
                  <a:schemeClr val="tx1"/>
                </a:solidFill>
              </a:rPr>
              <a:t> </a:t>
            </a:r>
            <a:r>
              <a:rPr lang="en-US" sz="6400" b="0" dirty="0">
                <a:solidFill>
                  <a:schemeClr val="tx1"/>
                </a:solidFill>
              </a:rPr>
              <a:t>Completed DEA Form 225: Application for Registration under Controlled Substances Act </a:t>
            </a:r>
          </a:p>
          <a:p>
            <a:pPr>
              <a:lnSpc>
                <a:spcPct val="120000"/>
              </a:lnSpc>
            </a:pPr>
            <a:r>
              <a:rPr lang="en-US" sz="6400" b="0" dirty="0">
                <a:solidFill>
                  <a:schemeClr val="tx1"/>
                </a:solidFill>
              </a:rPr>
              <a:t> $296 application fee paid by credit card </a:t>
            </a:r>
          </a:p>
          <a:p>
            <a:pPr>
              <a:lnSpc>
                <a:spcPct val="120000"/>
              </a:lnSpc>
            </a:pPr>
            <a:r>
              <a:rPr lang="en-US" sz="6400" b="0" dirty="0">
                <a:solidFill>
                  <a:schemeClr val="tx1"/>
                </a:solidFill>
              </a:rPr>
              <a:t> Copy of state license from NYS Dept. of Health </a:t>
            </a:r>
          </a:p>
          <a:p>
            <a:pPr>
              <a:lnSpc>
                <a:spcPct val="120000"/>
              </a:lnSpc>
            </a:pPr>
            <a:r>
              <a:rPr lang="en-US" sz="6400" b="0" dirty="0">
                <a:solidFill>
                  <a:schemeClr val="tx1"/>
                </a:solidFill>
              </a:rPr>
              <a:t> Completed Power of Attorney (Schedule I &amp; II only) </a:t>
            </a:r>
          </a:p>
          <a:p>
            <a:pPr marL="685800" indent="-685800">
              <a:buFont typeface="Wingdings" panose="05000000000000000000" pitchFamily="2" charset="2"/>
              <a:buChar char="Ø"/>
            </a:pPr>
            <a:endParaRPr lang="en-US" b="0" dirty="0"/>
          </a:p>
        </p:txBody>
      </p:sp>
      <p:pic>
        <p:nvPicPr>
          <p:cNvPr id="6" name="Content Placeholder 5"/>
          <p:cNvPicPr>
            <a:picLocks noGrp="1" noChangeAspect="1"/>
          </p:cNvPicPr>
          <p:nvPr>
            <p:ph idx="4294967295"/>
          </p:nvPr>
        </p:nvPicPr>
        <p:blipFill>
          <a:blip r:embed="rId2"/>
          <a:stretch>
            <a:fillRect/>
          </a:stretch>
        </p:blipFill>
        <p:spPr>
          <a:xfrm>
            <a:off x="0" y="3748088"/>
            <a:ext cx="22225" cy="17462"/>
          </a:xfrm>
          <a:prstGeom prst="rect">
            <a:avLst/>
          </a:prstGeom>
        </p:spPr>
      </p:pic>
    </p:spTree>
    <p:extLst>
      <p:ext uri="{BB962C8B-B14F-4D97-AF65-F5344CB8AC3E}">
        <p14:creationId xmlns:p14="http://schemas.microsoft.com/office/powerpoint/2010/main" val="372759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DEA Onsite visit</a:t>
            </a:r>
            <a:endParaRPr lang="en-US" sz="3600" dirty="0">
              <a:solidFill>
                <a:schemeClr val="tx1"/>
              </a:solidFill>
            </a:endParaRPr>
          </a:p>
        </p:txBody>
      </p:sp>
      <p:sp>
        <p:nvSpPr>
          <p:cNvPr id="3" name="Footer Placeholder 2"/>
          <p:cNvSpPr>
            <a:spLocks noGrp="1"/>
          </p:cNvSpPr>
          <p:nvPr>
            <p:ph type="ftr" sz="quarter" idx="11"/>
          </p:nvPr>
        </p:nvSpPr>
        <p:spPr/>
        <p:txBody>
          <a:bodyPr/>
          <a:lstStyle/>
          <a:p>
            <a:r>
              <a:rPr lang="en-US" smtClean="0"/>
              <a:t>Mount Sinai / Presentation Slide / December 5, 2012</a:t>
            </a:r>
            <a:endParaRPr lang="en-US"/>
          </a:p>
        </p:txBody>
      </p:sp>
      <p:sp>
        <p:nvSpPr>
          <p:cNvPr id="4" name="Slide Number Placeholder 3"/>
          <p:cNvSpPr>
            <a:spLocks noGrp="1"/>
          </p:cNvSpPr>
          <p:nvPr>
            <p:ph type="sldNum" sz="quarter" idx="12"/>
          </p:nvPr>
        </p:nvSpPr>
        <p:spPr/>
        <p:txBody>
          <a:bodyPr/>
          <a:lstStyle/>
          <a:p>
            <a:fld id="{9F8FBD0B-D5BA-AC4A-B182-CCF391B5588A}" type="slidenum">
              <a:rPr lang="en-US" smtClean="0"/>
              <a:pPr/>
              <a:t>18</a:t>
            </a:fld>
            <a:endParaRPr lang="en-US"/>
          </a:p>
        </p:txBody>
      </p:sp>
      <p:sp>
        <p:nvSpPr>
          <p:cNvPr id="5" name="Text Placeholder 4"/>
          <p:cNvSpPr>
            <a:spLocks noGrp="1"/>
          </p:cNvSpPr>
          <p:nvPr>
            <p:ph type="body" idx="1"/>
          </p:nvPr>
        </p:nvSpPr>
        <p:spPr/>
        <p:txBody>
          <a:bodyPr>
            <a:normAutofit fontScale="40000" lnSpcReduction="20000"/>
          </a:bodyPr>
          <a:lstStyle/>
          <a:p>
            <a:pPr marL="685800" indent="-685800">
              <a:lnSpc>
                <a:spcPct val="120000"/>
              </a:lnSpc>
              <a:buFont typeface="Wingdings" panose="05000000000000000000" pitchFamily="2" charset="2"/>
              <a:buChar char="Ø"/>
            </a:pPr>
            <a:r>
              <a:rPr lang="en-US" b="0" dirty="0" smtClean="0">
                <a:solidFill>
                  <a:schemeClr val="tx1"/>
                </a:solidFill>
              </a:rPr>
              <a:t>Once </a:t>
            </a:r>
            <a:r>
              <a:rPr lang="en-US" b="0" dirty="0">
                <a:solidFill>
                  <a:schemeClr val="tx1"/>
                </a:solidFill>
              </a:rPr>
              <a:t>applications have been </a:t>
            </a:r>
            <a:r>
              <a:rPr lang="en-US" b="0" dirty="0" smtClean="0">
                <a:solidFill>
                  <a:schemeClr val="tx1"/>
                </a:solidFill>
              </a:rPr>
              <a:t>submitted:</a:t>
            </a:r>
          </a:p>
          <a:p>
            <a:pPr marL="685800" indent="-685800">
              <a:lnSpc>
                <a:spcPct val="120000"/>
              </a:lnSpc>
              <a:buFont typeface="Wingdings" panose="05000000000000000000" pitchFamily="2" charset="2"/>
              <a:buChar char="Ø"/>
            </a:pPr>
            <a:endParaRPr lang="en-US" b="0" dirty="0" smtClean="0">
              <a:solidFill>
                <a:schemeClr val="tx1"/>
              </a:solidFill>
            </a:endParaRPr>
          </a:p>
          <a:p>
            <a:pPr marL="685800" indent="-685800">
              <a:lnSpc>
                <a:spcPct val="120000"/>
              </a:lnSpc>
              <a:buFont typeface="Wingdings" panose="05000000000000000000" pitchFamily="2" charset="2"/>
              <a:buChar char="Ø"/>
            </a:pPr>
            <a:r>
              <a:rPr lang="en-US" b="0" dirty="0">
                <a:solidFill>
                  <a:schemeClr val="tx1"/>
                </a:solidFill>
              </a:rPr>
              <a:t>T</a:t>
            </a:r>
            <a:r>
              <a:rPr lang="en-US" b="0" dirty="0" smtClean="0">
                <a:solidFill>
                  <a:schemeClr val="tx1"/>
                </a:solidFill>
              </a:rPr>
              <a:t>he </a:t>
            </a:r>
            <a:r>
              <a:rPr lang="en-US" b="0" dirty="0">
                <a:solidFill>
                  <a:schemeClr val="tx1"/>
                </a:solidFill>
              </a:rPr>
              <a:t>DEA will schedule an on-site inspection to review storage, material logging requirements, and researcher protocols similar to the NYS DOH. </a:t>
            </a:r>
            <a:endParaRPr lang="en-US" b="0" dirty="0" smtClean="0">
              <a:solidFill>
                <a:schemeClr val="tx1"/>
              </a:solidFill>
            </a:endParaRPr>
          </a:p>
          <a:p>
            <a:pPr marL="685800" indent="-685800">
              <a:lnSpc>
                <a:spcPct val="120000"/>
              </a:lnSpc>
              <a:buFont typeface="Wingdings" panose="05000000000000000000" pitchFamily="2" charset="2"/>
              <a:buChar char="Ø"/>
            </a:pPr>
            <a:endParaRPr lang="en-US" b="0" dirty="0" smtClean="0">
              <a:solidFill>
                <a:schemeClr val="tx1"/>
              </a:solidFill>
            </a:endParaRPr>
          </a:p>
          <a:p>
            <a:pPr marL="685800" indent="-685800">
              <a:lnSpc>
                <a:spcPct val="120000"/>
              </a:lnSpc>
              <a:buFont typeface="Wingdings" panose="05000000000000000000" pitchFamily="2" charset="2"/>
              <a:buChar char="Ø"/>
            </a:pPr>
            <a:r>
              <a:rPr lang="en-US" b="0" dirty="0" smtClean="0">
                <a:solidFill>
                  <a:schemeClr val="tx1"/>
                </a:solidFill>
              </a:rPr>
              <a:t>This </a:t>
            </a:r>
            <a:r>
              <a:rPr lang="en-US" b="0" dirty="0">
                <a:solidFill>
                  <a:schemeClr val="tx1"/>
                </a:solidFill>
              </a:rPr>
              <a:t>inspection is separate from the inspection by the NYS DOH </a:t>
            </a:r>
          </a:p>
          <a:p>
            <a:pPr marL="685800" indent="-685800">
              <a:lnSpc>
                <a:spcPct val="120000"/>
              </a:lnSpc>
              <a:buFont typeface="Wingdings" panose="05000000000000000000" pitchFamily="2" charset="2"/>
              <a:buChar char="Ø"/>
            </a:pPr>
            <a:endParaRPr lang="en-US" b="0" dirty="0">
              <a:solidFill>
                <a:schemeClr val="tx1"/>
              </a:solidFill>
            </a:endParaRPr>
          </a:p>
          <a:p>
            <a:pPr marL="685800" indent="-685800">
              <a:lnSpc>
                <a:spcPct val="120000"/>
              </a:lnSpc>
              <a:buFont typeface="Wingdings" panose="05000000000000000000" pitchFamily="2" charset="2"/>
              <a:buChar char="Ø"/>
            </a:pPr>
            <a:r>
              <a:rPr lang="en-US" b="0" dirty="0" smtClean="0">
                <a:solidFill>
                  <a:schemeClr val="tx1"/>
                </a:solidFill>
              </a:rPr>
              <a:t>You </a:t>
            </a:r>
            <a:r>
              <a:rPr lang="en-US" b="0" dirty="0">
                <a:solidFill>
                  <a:schemeClr val="tx1"/>
                </a:solidFill>
              </a:rPr>
              <a:t>may commence work with scheduled materials </a:t>
            </a:r>
            <a:r>
              <a:rPr lang="en-US" dirty="0">
                <a:solidFill>
                  <a:schemeClr val="tx1"/>
                </a:solidFill>
              </a:rPr>
              <a:t>only after </a:t>
            </a:r>
            <a:r>
              <a:rPr lang="en-US" b="0" dirty="0">
                <a:solidFill>
                  <a:schemeClr val="tx1"/>
                </a:solidFill>
              </a:rPr>
              <a:t>you have received both a license from the NYS DOH and a registration from the DEA. </a:t>
            </a:r>
          </a:p>
          <a:p>
            <a:pPr marL="685800" indent="-685800">
              <a:buFont typeface="Wingdings" panose="05000000000000000000" pitchFamily="2" charset="2"/>
              <a:buChar char="Ø"/>
            </a:pPr>
            <a:endParaRPr lang="en-US" dirty="0"/>
          </a:p>
        </p:txBody>
      </p:sp>
    </p:spTree>
    <p:extLst>
      <p:ext uri="{BB962C8B-B14F-4D97-AF65-F5344CB8AC3E}">
        <p14:creationId xmlns:p14="http://schemas.microsoft.com/office/powerpoint/2010/main" val="352574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000" dirty="0">
                <a:solidFill>
                  <a:schemeClr val="tx1"/>
                </a:solidFill>
                <a:latin typeface="+mn-lt"/>
                <a:ea typeface="ＭＳ Ｐゴシック" panose="020B0600070205080204" pitchFamily="34" charset="-128"/>
                <a:cs typeface="Trebuchet MS" panose="020B0603020202020204" pitchFamily="34" charset="0"/>
              </a:rPr>
              <a:t>Investigator Responsibilities</a:t>
            </a:r>
            <a:r>
              <a:rPr lang="en-US" altLang="en-US" dirty="0">
                <a:solidFill>
                  <a:schemeClr val="tx1"/>
                </a:solidFill>
                <a:latin typeface="Museo Slab 300"/>
                <a:ea typeface="ＭＳ Ｐゴシック" panose="020B0600070205080204" pitchFamily="34" charset="-128"/>
                <a:cs typeface="Trebuchet MS" panose="020B0603020202020204" pitchFamily="34" charset="0"/>
              </a:rPr>
              <a:t/>
            </a:r>
            <a:br>
              <a:rPr lang="en-US" altLang="en-US" dirty="0">
                <a:solidFill>
                  <a:schemeClr val="tx1"/>
                </a:solidFill>
                <a:latin typeface="Museo Slab 300"/>
                <a:ea typeface="ＭＳ Ｐゴシック" panose="020B0600070205080204" pitchFamily="34" charset="-128"/>
                <a:cs typeface="Trebuchet MS" panose="020B0603020202020204" pitchFamily="34" charset="0"/>
              </a:rPr>
            </a:b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19</a:t>
            </a:fld>
            <a:endParaRPr lang="en-US" dirty="0"/>
          </a:p>
        </p:txBody>
      </p:sp>
      <p:sp>
        <p:nvSpPr>
          <p:cNvPr id="3" name="Text Placeholder 2"/>
          <p:cNvSpPr>
            <a:spLocks noGrp="1"/>
          </p:cNvSpPr>
          <p:nvPr>
            <p:ph type="body" idx="1"/>
          </p:nvPr>
        </p:nvSpPr>
        <p:spPr>
          <a:xfrm>
            <a:off x="457200" y="1385820"/>
            <a:ext cx="8229600" cy="4197252"/>
          </a:xfrm>
        </p:spPr>
        <p:txBody>
          <a:bodyPr>
            <a:normAutofit/>
          </a:bodyPr>
          <a:lstStyle/>
          <a:p>
            <a:pPr marL="508000" lvl="1" indent="-508000">
              <a:buFont typeface="Wingdings" panose="05000000000000000000" pitchFamily="2" charset="2"/>
              <a:buChar char="Ø"/>
            </a:pPr>
            <a:r>
              <a:rPr lang="en-US" b="1" dirty="0">
                <a:solidFill>
                  <a:schemeClr val="tx1"/>
                </a:solidFill>
                <a:latin typeface="+mn-lt"/>
              </a:rPr>
              <a:t>DEA Registrants/NYS </a:t>
            </a:r>
            <a:r>
              <a:rPr lang="en-US" b="1" dirty="0" smtClean="0">
                <a:solidFill>
                  <a:schemeClr val="tx1"/>
                </a:solidFill>
                <a:latin typeface="+mn-lt"/>
              </a:rPr>
              <a:t>Licensed individual </a:t>
            </a:r>
            <a:r>
              <a:rPr lang="en-US" dirty="0">
                <a:solidFill>
                  <a:schemeClr val="tx1"/>
                </a:solidFill>
                <a:latin typeface="+mn-lt"/>
              </a:rPr>
              <a:t>are legally responsible for managing the controlled substances in accordance with the regulations, including inventory, recordkeeping, and security provisions. </a:t>
            </a:r>
            <a:endParaRPr lang="en-US" dirty="0" smtClean="0">
              <a:solidFill>
                <a:schemeClr val="tx1"/>
              </a:solidFill>
              <a:latin typeface="+mn-lt"/>
            </a:endParaRPr>
          </a:p>
          <a:p>
            <a:pPr marL="508000" lvl="1" indent="-508000">
              <a:buFont typeface="Wingdings" panose="05000000000000000000" pitchFamily="2" charset="2"/>
              <a:buChar char="Ø"/>
            </a:pPr>
            <a:endParaRPr lang="en-US" dirty="0">
              <a:solidFill>
                <a:schemeClr val="tx1"/>
              </a:solidFill>
              <a:latin typeface="+mn-lt"/>
            </a:endParaRPr>
          </a:p>
          <a:p>
            <a:pPr marL="508000" lvl="1" indent="-508000">
              <a:buFont typeface="Wingdings" panose="05000000000000000000" pitchFamily="2" charset="2"/>
              <a:buChar char="Ø"/>
            </a:pPr>
            <a:r>
              <a:rPr lang="en-US" dirty="0" smtClean="0">
                <a:solidFill>
                  <a:schemeClr val="tx1"/>
                </a:solidFill>
                <a:latin typeface="+mn-lt"/>
              </a:rPr>
              <a:t>Specifically</a:t>
            </a:r>
            <a:r>
              <a:rPr lang="en-US" dirty="0">
                <a:solidFill>
                  <a:schemeClr val="tx1"/>
                </a:solidFill>
                <a:latin typeface="+mn-lt"/>
              </a:rPr>
              <a:t>, they are responsible </a:t>
            </a:r>
            <a:r>
              <a:rPr lang="en-US" dirty="0" smtClean="0">
                <a:solidFill>
                  <a:schemeClr val="tx1"/>
                </a:solidFill>
                <a:latin typeface="+mn-lt"/>
              </a:rPr>
              <a:t>for:</a:t>
            </a:r>
          </a:p>
          <a:p>
            <a:pPr marL="0" lvl="1"/>
            <a:endParaRPr lang="en-US" dirty="0" smtClean="0">
              <a:solidFill>
                <a:schemeClr val="tx1"/>
              </a:solidFill>
              <a:latin typeface="+mn-lt"/>
            </a:endParaRPr>
          </a:p>
          <a:p>
            <a:pPr marL="965200" lvl="2" indent="-508000">
              <a:buFont typeface="Wingdings" panose="05000000000000000000" pitchFamily="2" charset="2"/>
              <a:buChar char="Ø"/>
            </a:pPr>
            <a:r>
              <a:rPr lang="en-US" dirty="0" smtClean="0">
                <a:solidFill>
                  <a:schemeClr val="tx1"/>
                </a:solidFill>
                <a:latin typeface="+mn-lt"/>
              </a:rPr>
              <a:t>Obtaining </a:t>
            </a:r>
            <a:r>
              <a:rPr lang="en-US" dirty="0">
                <a:solidFill>
                  <a:schemeClr val="tx1"/>
                </a:solidFill>
                <a:latin typeface="+mn-lt"/>
              </a:rPr>
              <a:t>and maintaining appropriate licensure from the NYSDOH Bureau </a:t>
            </a:r>
            <a:r>
              <a:rPr lang="en-US" dirty="0" smtClean="0">
                <a:solidFill>
                  <a:schemeClr val="tx1"/>
                </a:solidFill>
                <a:latin typeface="+mn-lt"/>
              </a:rPr>
              <a:t>	of </a:t>
            </a:r>
            <a:r>
              <a:rPr lang="en-US" dirty="0">
                <a:solidFill>
                  <a:schemeClr val="tx1"/>
                </a:solidFill>
                <a:latin typeface="+mn-lt"/>
              </a:rPr>
              <a:t>Narcotics Enforcement- Form DOH 4330.</a:t>
            </a:r>
          </a:p>
          <a:p>
            <a:pPr marL="965200" lvl="2" indent="-508000">
              <a:buFont typeface="Wingdings" panose="05000000000000000000" pitchFamily="2" charset="2"/>
              <a:buChar char="Ø"/>
            </a:pPr>
            <a:r>
              <a:rPr lang="en-US" dirty="0" smtClean="0">
                <a:solidFill>
                  <a:schemeClr val="tx1"/>
                </a:solidFill>
                <a:latin typeface="+mn-lt"/>
              </a:rPr>
              <a:t> </a:t>
            </a:r>
            <a:r>
              <a:rPr lang="en-US" dirty="0">
                <a:solidFill>
                  <a:schemeClr val="tx1"/>
                </a:solidFill>
                <a:latin typeface="+mn-lt"/>
              </a:rPr>
              <a:t>Obtaining and maintaining appropriate registration from the US DEA (Based on Category; Research – Form 225/225a).</a:t>
            </a:r>
          </a:p>
          <a:p>
            <a:pPr marL="965200" lvl="2" indent="-508000">
              <a:buFont typeface="Wingdings" panose="05000000000000000000" pitchFamily="2" charset="2"/>
              <a:buChar char="Ø"/>
            </a:pPr>
            <a:r>
              <a:rPr lang="en-US" dirty="0" smtClean="0">
                <a:solidFill>
                  <a:schemeClr val="tx1"/>
                </a:solidFill>
                <a:latin typeface="+mn-lt"/>
              </a:rPr>
              <a:t>Safeguarding </a:t>
            </a:r>
            <a:r>
              <a:rPr lang="en-US" dirty="0">
                <a:solidFill>
                  <a:schemeClr val="tx1"/>
                </a:solidFill>
                <a:latin typeface="+mn-lt"/>
              </a:rPr>
              <a:t>controlled substances obtained through their license/registration from receipt until their destruction/disposal.</a:t>
            </a:r>
          </a:p>
          <a:p>
            <a:pPr marL="965200" lvl="2" indent="-508000">
              <a:buFont typeface="Wingdings" panose="05000000000000000000" pitchFamily="2" charset="2"/>
              <a:buChar char="Ø"/>
            </a:pPr>
            <a:r>
              <a:rPr lang="en-US" dirty="0" smtClean="0">
                <a:solidFill>
                  <a:schemeClr val="tx1"/>
                </a:solidFill>
                <a:latin typeface="+mn-lt"/>
              </a:rPr>
              <a:t>Establishing </a:t>
            </a:r>
            <a:r>
              <a:rPr lang="en-US" dirty="0">
                <a:solidFill>
                  <a:schemeClr val="tx1"/>
                </a:solidFill>
                <a:latin typeface="+mn-lt"/>
              </a:rPr>
              <a:t>security measures for the purchase, acceptance, use, and ultimate disposal of the controlled substances used in their research</a:t>
            </a:r>
            <a:r>
              <a:rPr lang="en-US" dirty="0">
                <a:latin typeface="+mn-lt"/>
              </a:rPr>
              <a:t>.</a:t>
            </a:r>
          </a:p>
        </p:txBody>
      </p:sp>
    </p:spTree>
    <p:extLst>
      <p:ext uri="{BB962C8B-B14F-4D97-AF65-F5344CB8AC3E}">
        <p14:creationId xmlns:p14="http://schemas.microsoft.com/office/powerpoint/2010/main" val="669219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dirty="0">
                <a:solidFill>
                  <a:schemeClr val="tx1"/>
                </a:solidFill>
                <a:latin typeface="+mn-lt"/>
                <a:ea typeface="ＭＳ Ｐゴシック" panose="020B0600070205080204" pitchFamily="34" charset="-128"/>
                <a:cs typeface="Trebuchet MS" panose="020B0603020202020204" pitchFamily="34" charset="0"/>
              </a:rPr>
              <a:t>Controlled Substances Act (CSA)</a:t>
            </a:r>
          </a:p>
        </p:txBody>
      </p:sp>
      <p:sp>
        <p:nvSpPr>
          <p:cNvPr id="4" name="Slide Number Placeholder 3"/>
          <p:cNvSpPr>
            <a:spLocks noGrp="1"/>
          </p:cNvSpPr>
          <p:nvPr>
            <p:ph type="sldNum" sz="quarter" idx="12"/>
          </p:nvPr>
        </p:nvSpPr>
        <p:spPr/>
        <p:txBody>
          <a:bodyPr/>
          <a:lstStyle/>
          <a:p>
            <a:fld id="{935F4044-894B-B74C-BA70-A76DFBF02618}" type="slidenum">
              <a:rPr lang="en-US" smtClean="0"/>
              <a:pPr/>
              <a:t>2</a:t>
            </a:fld>
            <a:endParaRPr lang="en-US" dirty="0"/>
          </a:p>
        </p:txBody>
      </p:sp>
      <p:sp>
        <p:nvSpPr>
          <p:cNvPr id="3" name="Text Placeholder 2"/>
          <p:cNvSpPr>
            <a:spLocks noGrp="1"/>
          </p:cNvSpPr>
          <p:nvPr>
            <p:ph type="body" idx="1"/>
          </p:nvPr>
        </p:nvSpPr>
        <p:spPr/>
        <p:txBody>
          <a:bodyPr>
            <a:normAutofit/>
          </a:bodyPr>
          <a:lstStyle/>
          <a:p>
            <a:pPr lvl="1" indent="-457200">
              <a:buFont typeface="Wingdings" panose="05000000000000000000" pitchFamily="2" charset="2"/>
              <a:buChar char="Ø"/>
            </a:pPr>
            <a:r>
              <a:rPr lang="en-US" altLang="en-US" sz="2800" dirty="0" smtClean="0">
                <a:solidFill>
                  <a:schemeClr val="tx1"/>
                </a:solidFill>
                <a:latin typeface="+mn-lt"/>
                <a:ea typeface="ＭＳ Ｐゴシック" panose="020B0600070205080204" pitchFamily="34" charset="-128"/>
                <a:cs typeface="Trebuchet MS" panose="020B0603020202020204" pitchFamily="34" charset="0"/>
              </a:rPr>
              <a:t>Title </a:t>
            </a:r>
            <a:r>
              <a:rPr lang="en-US" altLang="en-US" sz="2800" dirty="0">
                <a:solidFill>
                  <a:schemeClr val="tx1"/>
                </a:solidFill>
                <a:latin typeface="+mn-lt"/>
                <a:ea typeface="ＭＳ Ｐゴシック" panose="020B0600070205080204" pitchFamily="34" charset="-128"/>
                <a:cs typeface="Trebuchet MS" panose="020B0603020202020204" pitchFamily="34" charset="0"/>
              </a:rPr>
              <a:t>II of the Comprehensive Drug Abuse Prevention and Control Act of </a:t>
            </a:r>
            <a:r>
              <a:rPr lang="en-US" altLang="en-US" sz="2800" dirty="0" smtClean="0">
                <a:solidFill>
                  <a:schemeClr val="tx1"/>
                </a:solidFill>
                <a:latin typeface="+mn-lt"/>
                <a:ea typeface="ＭＳ Ｐゴシック" panose="020B0600070205080204" pitchFamily="34" charset="-128"/>
                <a:cs typeface="Trebuchet MS" panose="020B0603020202020204" pitchFamily="34" charset="0"/>
              </a:rPr>
              <a:t>1970 </a:t>
            </a:r>
            <a:endParaRPr lang="en-US" altLang="en-US" sz="2800" dirty="0">
              <a:solidFill>
                <a:schemeClr val="tx1"/>
              </a:solidFill>
              <a:latin typeface="+mn-lt"/>
              <a:ea typeface="ＭＳ Ｐゴシック" panose="020B0600070205080204" pitchFamily="34" charset="-128"/>
              <a:cs typeface="Trebuchet MS" panose="020B0603020202020204" pitchFamily="34" charset="0"/>
            </a:endParaRPr>
          </a:p>
          <a:p>
            <a:pPr lvl="1" indent="-457200">
              <a:buFont typeface="Wingdings" panose="05000000000000000000" pitchFamily="2" charset="2"/>
              <a:buChar char="Ø"/>
            </a:pPr>
            <a:endParaRPr lang="en-US" altLang="en-US" sz="2800" dirty="0" smtClean="0">
              <a:solidFill>
                <a:schemeClr val="tx1"/>
              </a:solidFill>
              <a:latin typeface="+mn-lt"/>
              <a:ea typeface="ＭＳ Ｐゴシック" panose="020B0600070205080204" pitchFamily="34" charset="-128"/>
              <a:cs typeface="Trebuchet MS" panose="020B0603020202020204" pitchFamily="34" charset="0"/>
            </a:endParaRPr>
          </a:p>
          <a:p>
            <a:pPr lvl="1" indent="-457200">
              <a:buFont typeface="Wingdings" panose="05000000000000000000" pitchFamily="2" charset="2"/>
              <a:buChar char="Ø"/>
            </a:pPr>
            <a:r>
              <a:rPr lang="en-US" altLang="en-US" sz="2800" dirty="0" smtClean="0">
                <a:solidFill>
                  <a:schemeClr val="tx1"/>
                </a:solidFill>
                <a:latin typeface="+mn-lt"/>
                <a:ea typeface="ＭＳ Ｐゴシック" panose="020B0600070205080204" pitchFamily="34" charset="-128"/>
                <a:cs typeface="Trebuchet MS" panose="020B0603020202020204" pitchFamily="34" charset="0"/>
              </a:rPr>
              <a:t>The </a:t>
            </a:r>
            <a:r>
              <a:rPr lang="en-US" altLang="en-US" sz="2800" dirty="0">
                <a:solidFill>
                  <a:schemeClr val="tx1"/>
                </a:solidFill>
                <a:latin typeface="+mn-lt"/>
                <a:ea typeface="ＭＳ Ｐゴシック" panose="020B0600070205080204" pitchFamily="34" charset="-128"/>
                <a:cs typeface="Trebuchet MS" panose="020B0603020202020204" pitchFamily="34" charset="0"/>
              </a:rPr>
              <a:t>United States drug policy by which the manufacture, possession, use and </a:t>
            </a:r>
            <a:r>
              <a:rPr lang="en-US" altLang="en-US" sz="2800" dirty="0" smtClean="0">
                <a:solidFill>
                  <a:schemeClr val="tx1"/>
                </a:solidFill>
                <a:latin typeface="+mn-lt"/>
                <a:ea typeface="ＭＳ Ｐゴシック" panose="020B0600070205080204" pitchFamily="34" charset="-128"/>
                <a:cs typeface="Trebuchet MS" panose="020B0603020202020204" pitchFamily="34" charset="0"/>
              </a:rPr>
              <a:t>distribution of controlled substances is regulated. </a:t>
            </a:r>
            <a:endParaRPr lang="en-US" altLang="en-US" sz="2800" dirty="0">
              <a:solidFill>
                <a:schemeClr val="tx1"/>
              </a:solidFill>
              <a:latin typeface="+mn-lt"/>
              <a:ea typeface="ＭＳ Ｐゴシック" panose="020B0600070205080204" pitchFamily="34" charset="-128"/>
              <a:cs typeface="Trebuchet MS" panose="020B0603020202020204" pitchFamily="34" charset="0"/>
            </a:endParaRPr>
          </a:p>
          <a:p>
            <a:pPr lvl="2" indent="-457200">
              <a:buFont typeface="Wingdings" panose="05000000000000000000" pitchFamily="2" charset="2"/>
              <a:buChar char="Ø"/>
            </a:pPr>
            <a:r>
              <a:rPr lang="en-US" altLang="en-US" sz="2600" dirty="0" smtClean="0">
                <a:solidFill>
                  <a:schemeClr val="tx1"/>
                </a:solidFill>
                <a:latin typeface="+mn-lt"/>
                <a:ea typeface="ＭＳ Ｐゴシック" panose="020B0600070205080204" pitchFamily="34" charset="-128"/>
                <a:cs typeface="Trebuchet MS" panose="020B0603020202020204" pitchFamily="34" charset="0"/>
              </a:rPr>
              <a:t>certain </a:t>
            </a:r>
            <a:r>
              <a:rPr lang="en-US" altLang="en-US" sz="2600" dirty="0">
                <a:solidFill>
                  <a:schemeClr val="tx1"/>
                </a:solidFill>
                <a:latin typeface="+mn-lt"/>
                <a:ea typeface="ＭＳ Ｐゴシック" panose="020B0600070205080204" pitchFamily="34" charset="-128"/>
                <a:cs typeface="Trebuchet MS" panose="020B0603020202020204" pitchFamily="34" charset="0"/>
              </a:rPr>
              <a:t>narcotics, stimulants, depressants, hallucinogens, anabolic steroids and other </a:t>
            </a:r>
            <a:r>
              <a:rPr lang="en-US" altLang="en-US" sz="2600" dirty="0" smtClean="0">
                <a:solidFill>
                  <a:schemeClr val="tx1"/>
                </a:solidFill>
                <a:latin typeface="+mn-lt"/>
                <a:ea typeface="ＭＳ Ｐゴシック" panose="020B0600070205080204" pitchFamily="34" charset="-128"/>
                <a:cs typeface="Trebuchet MS" panose="020B0603020202020204" pitchFamily="34" charset="0"/>
              </a:rPr>
              <a:t>chemicals</a:t>
            </a:r>
            <a:endParaRPr lang="en-US" dirty="0"/>
          </a:p>
        </p:txBody>
      </p:sp>
    </p:spTree>
    <p:extLst>
      <p:ext uri="{BB962C8B-B14F-4D97-AF65-F5344CB8AC3E}">
        <p14:creationId xmlns:p14="http://schemas.microsoft.com/office/powerpoint/2010/main" val="1595981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Supervisor of Controlled Substance Activity</a:t>
            </a:r>
            <a:endParaRPr lang="en-US" sz="3200" dirty="0">
              <a:solidFill>
                <a:schemeClr val="tx1"/>
              </a:solidFill>
            </a:endParaRPr>
          </a:p>
        </p:txBody>
      </p:sp>
      <p:sp>
        <p:nvSpPr>
          <p:cNvPr id="3" name="Footer Placeholder 2"/>
          <p:cNvSpPr>
            <a:spLocks noGrp="1"/>
          </p:cNvSpPr>
          <p:nvPr>
            <p:ph type="ftr" sz="quarter" idx="11"/>
          </p:nvPr>
        </p:nvSpPr>
        <p:spPr/>
        <p:txBody>
          <a:bodyPr/>
          <a:lstStyle/>
          <a:p>
            <a:r>
              <a:rPr lang="en-US" smtClean="0"/>
              <a:t>Mount Sinai / Presentation Slide / December 5, 2012</a:t>
            </a:r>
            <a:endParaRPr lang="en-US"/>
          </a:p>
        </p:txBody>
      </p:sp>
      <p:sp>
        <p:nvSpPr>
          <p:cNvPr id="4" name="Slide Number Placeholder 3"/>
          <p:cNvSpPr>
            <a:spLocks noGrp="1"/>
          </p:cNvSpPr>
          <p:nvPr>
            <p:ph type="sldNum" sz="quarter" idx="12"/>
          </p:nvPr>
        </p:nvSpPr>
        <p:spPr/>
        <p:txBody>
          <a:bodyPr/>
          <a:lstStyle/>
          <a:p>
            <a:fld id="{9F8FBD0B-D5BA-AC4A-B182-CCF391B5588A}" type="slidenum">
              <a:rPr lang="en-US" smtClean="0"/>
              <a:pPr/>
              <a:t>20</a:t>
            </a:fld>
            <a:endParaRPr lang="en-US"/>
          </a:p>
        </p:txBody>
      </p:sp>
      <p:sp>
        <p:nvSpPr>
          <p:cNvPr id="6" name="Rectangle 5"/>
          <p:cNvSpPr/>
          <p:nvPr/>
        </p:nvSpPr>
        <p:spPr>
          <a:xfrm>
            <a:off x="457200" y="1582341"/>
            <a:ext cx="8229600" cy="3416320"/>
          </a:xfrm>
          <a:prstGeom prst="rect">
            <a:avLst/>
          </a:prstGeom>
        </p:spPr>
        <p:txBody>
          <a:bodyPr wrap="square">
            <a:spAutoFit/>
          </a:bodyPr>
          <a:lstStyle/>
          <a:p>
            <a:pPr marL="285750" indent="-285750">
              <a:buFont typeface="Wingdings" panose="05000000000000000000" pitchFamily="2" charset="2"/>
              <a:buChar char="Ø"/>
            </a:pPr>
            <a:r>
              <a:rPr lang="en-US" b="1" dirty="0"/>
              <a:t>Supervisor of Controlled Substance Activity (Supervisor) </a:t>
            </a:r>
            <a:r>
              <a:rPr lang="en-US" dirty="0"/>
              <a:t>is an individual who undertakes responsibilities including ordering, receiving, inventory, recordkeeping, and dispensing on behalf of the registrant. </a:t>
            </a: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The </a:t>
            </a:r>
            <a:r>
              <a:rPr lang="en-US" dirty="0"/>
              <a:t>role is officially designated by the registrant on form DOH-4330. </a:t>
            </a: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Supervisors </a:t>
            </a:r>
            <a:r>
              <a:rPr lang="en-US" dirty="0"/>
              <a:t>will generally have access to the entire inventory of stored controlled substances. </a:t>
            </a: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To </a:t>
            </a:r>
            <a:r>
              <a:rPr lang="en-US" dirty="0"/>
              <a:t>take on supervisory responsibilities with schedules I &amp; II controlled substances, a Power of Attorney must be officially completed, signed, and kept on file by the registrant.</a:t>
            </a:r>
          </a:p>
        </p:txBody>
      </p:sp>
    </p:spTree>
    <p:extLst>
      <p:ext uri="{BB962C8B-B14F-4D97-AF65-F5344CB8AC3E}">
        <p14:creationId xmlns:p14="http://schemas.microsoft.com/office/powerpoint/2010/main" val="2162437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Authorized Users</a:t>
            </a:r>
            <a:endParaRPr lang="en-US" sz="3600" dirty="0">
              <a:solidFill>
                <a:schemeClr val="tx1"/>
              </a:solidFill>
            </a:endParaRPr>
          </a:p>
        </p:txBody>
      </p:sp>
      <p:sp>
        <p:nvSpPr>
          <p:cNvPr id="3" name="Footer Placeholder 2"/>
          <p:cNvSpPr>
            <a:spLocks noGrp="1"/>
          </p:cNvSpPr>
          <p:nvPr>
            <p:ph type="ftr" sz="quarter" idx="11"/>
          </p:nvPr>
        </p:nvSpPr>
        <p:spPr/>
        <p:txBody>
          <a:bodyPr/>
          <a:lstStyle/>
          <a:p>
            <a:r>
              <a:rPr lang="en-US" smtClean="0"/>
              <a:t>Mount Sinai / Presentation Slide / December 5, 2012</a:t>
            </a:r>
            <a:endParaRPr lang="en-US"/>
          </a:p>
        </p:txBody>
      </p:sp>
      <p:sp>
        <p:nvSpPr>
          <p:cNvPr id="4" name="Slide Number Placeholder 3"/>
          <p:cNvSpPr>
            <a:spLocks noGrp="1"/>
          </p:cNvSpPr>
          <p:nvPr>
            <p:ph type="sldNum" sz="quarter" idx="12"/>
          </p:nvPr>
        </p:nvSpPr>
        <p:spPr/>
        <p:txBody>
          <a:bodyPr/>
          <a:lstStyle/>
          <a:p>
            <a:fld id="{9F8FBD0B-D5BA-AC4A-B182-CCF391B5588A}" type="slidenum">
              <a:rPr lang="en-US" smtClean="0"/>
              <a:pPr/>
              <a:t>21</a:t>
            </a:fld>
            <a:endParaRPr lang="en-US"/>
          </a:p>
        </p:txBody>
      </p:sp>
      <p:sp>
        <p:nvSpPr>
          <p:cNvPr id="6" name="Rectangle 5"/>
          <p:cNvSpPr/>
          <p:nvPr/>
        </p:nvSpPr>
        <p:spPr>
          <a:xfrm>
            <a:off x="339212" y="1539620"/>
            <a:ext cx="8347588" cy="3693319"/>
          </a:xfrm>
          <a:prstGeom prst="rect">
            <a:avLst/>
          </a:prstGeom>
        </p:spPr>
        <p:txBody>
          <a:bodyPr wrap="square">
            <a:spAutoFit/>
          </a:bodyPr>
          <a:lstStyle/>
          <a:p>
            <a:pPr marL="285750" indent="-285750">
              <a:buFont typeface="Wingdings" panose="05000000000000000000" pitchFamily="2" charset="2"/>
              <a:buChar char="Ø"/>
            </a:pPr>
            <a:r>
              <a:rPr lang="en-US" b="1" dirty="0"/>
              <a:t>Authorized Users</a:t>
            </a:r>
            <a:r>
              <a:rPr lang="en-US" dirty="0"/>
              <a:t> are trusted lab members who receive controlled substances under authorized supervision of the primary DEA registrant or supervisor. </a:t>
            </a:r>
            <a:endParaRPr lang="en-US" dirty="0" smtClean="0"/>
          </a:p>
          <a:p>
            <a:endParaRPr lang="en-US" dirty="0"/>
          </a:p>
          <a:p>
            <a:pPr marL="285750" indent="-285750">
              <a:buFont typeface="Wingdings" panose="05000000000000000000" pitchFamily="2" charset="2"/>
              <a:buChar char="Ø"/>
            </a:pPr>
            <a:r>
              <a:rPr lang="en-US" dirty="0" smtClean="0"/>
              <a:t>Authorized </a:t>
            </a:r>
            <a:r>
              <a:rPr lang="en-US" dirty="0"/>
              <a:t>users of controlled substances are responsible for managing the controlled substances in accordance with regulations, including inventory, record keeping, and security provisions. </a:t>
            </a: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They </a:t>
            </a:r>
            <a:r>
              <a:rPr lang="en-US" dirty="0"/>
              <a:t>are responsible for following established security measures for the storage, use, and ultimate disposal of the controlled substances used in their research. </a:t>
            </a: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They </a:t>
            </a:r>
            <a:r>
              <a:rPr lang="en-US" dirty="0"/>
              <a:t>must be listed on the animal use or research protocol detailed on the registrant’s NYS DOH License. Authorized Users only have access to materials dispensed to them by the registrant or supervisor, generally dilutions.</a:t>
            </a:r>
          </a:p>
        </p:txBody>
      </p:sp>
    </p:spTree>
    <p:extLst>
      <p:ext uri="{BB962C8B-B14F-4D97-AF65-F5344CB8AC3E}">
        <p14:creationId xmlns:p14="http://schemas.microsoft.com/office/powerpoint/2010/main" val="1641843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000" dirty="0">
                <a:solidFill>
                  <a:schemeClr val="tx1"/>
                </a:solidFill>
                <a:latin typeface="+mn-lt"/>
                <a:ea typeface="ＭＳ Ｐゴシック" panose="020B0600070205080204" pitchFamily="34" charset="-128"/>
                <a:cs typeface="Trebuchet MS" panose="020B0603020202020204" pitchFamily="34" charset="0"/>
              </a:rPr>
              <a:t>Security Requirements</a:t>
            </a:r>
            <a:r>
              <a:rPr lang="en-US" dirty="0">
                <a:solidFill>
                  <a:schemeClr val="tx1"/>
                </a:solidFill>
                <a:latin typeface="Museo Slab 300"/>
                <a:ea typeface="ＭＳ Ｐゴシック" panose="020B0600070205080204" pitchFamily="34" charset="-128"/>
              </a:rPr>
              <a:t/>
            </a:r>
            <a:br>
              <a:rPr lang="en-US" dirty="0">
                <a:solidFill>
                  <a:schemeClr val="tx1"/>
                </a:solidFill>
                <a:latin typeface="Museo Slab 300"/>
                <a:ea typeface="ＭＳ Ｐゴシック" panose="020B0600070205080204" pitchFamily="34" charset="-128"/>
              </a:rPr>
            </a:br>
            <a:endParaRPr lang="en-US" dirty="0"/>
          </a:p>
        </p:txBody>
      </p:sp>
      <p:sp>
        <p:nvSpPr>
          <p:cNvPr id="3" name="Footer Placeholder 2"/>
          <p:cNvSpPr>
            <a:spLocks noGrp="1"/>
          </p:cNvSpPr>
          <p:nvPr>
            <p:ph type="ftr" sz="quarter" idx="11"/>
          </p:nvPr>
        </p:nvSpPr>
        <p:spPr/>
        <p:txBody>
          <a:bodyPr/>
          <a:lstStyle/>
          <a:p>
            <a:r>
              <a:rPr lang="en-US" smtClean="0"/>
              <a:t>Mount Sinai / Presentation Slide / December 5, 2012</a:t>
            </a:r>
            <a:endParaRPr lang="en-US"/>
          </a:p>
        </p:txBody>
      </p:sp>
      <p:sp>
        <p:nvSpPr>
          <p:cNvPr id="4" name="Slide Number Placeholder 3"/>
          <p:cNvSpPr>
            <a:spLocks noGrp="1"/>
          </p:cNvSpPr>
          <p:nvPr>
            <p:ph type="sldNum" sz="quarter" idx="12"/>
          </p:nvPr>
        </p:nvSpPr>
        <p:spPr/>
        <p:txBody>
          <a:bodyPr/>
          <a:lstStyle/>
          <a:p>
            <a:fld id="{9F8FBD0B-D5BA-AC4A-B182-CCF391B5588A}" type="slidenum">
              <a:rPr lang="en-US" smtClean="0"/>
              <a:pPr/>
              <a:t>22</a:t>
            </a:fld>
            <a:endParaRPr lang="en-US"/>
          </a:p>
        </p:txBody>
      </p:sp>
      <p:sp>
        <p:nvSpPr>
          <p:cNvPr id="5" name="Text Placeholder 4"/>
          <p:cNvSpPr>
            <a:spLocks noGrp="1"/>
          </p:cNvSpPr>
          <p:nvPr>
            <p:ph type="body" idx="1"/>
          </p:nvPr>
        </p:nvSpPr>
        <p:spPr/>
        <p:txBody>
          <a:bodyPr>
            <a:noAutofit/>
          </a:bodyPr>
          <a:lstStyle/>
          <a:p>
            <a:pPr marL="285750" lvl="2" indent="-285750">
              <a:buFont typeface="Wingdings" panose="05000000000000000000" pitchFamily="2" charset="2"/>
              <a:buChar char="Ø"/>
            </a:pPr>
            <a:r>
              <a:rPr lang="en-US" dirty="0" smtClean="0">
                <a:solidFill>
                  <a:schemeClr val="tx1"/>
                </a:solidFill>
                <a:latin typeface="+mn-lt"/>
                <a:ea typeface="ＭＳ Ｐゴシック" panose="020B0600070205080204" pitchFamily="34" charset="-128"/>
              </a:rPr>
              <a:t>Ensure </a:t>
            </a:r>
            <a:r>
              <a:rPr lang="en-US" dirty="0">
                <a:solidFill>
                  <a:schemeClr val="tx1"/>
                </a:solidFill>
                <a:latin typeface="+mn-lt"/>
                <a:ea typeface="ＭＳ Ｐゴシック" panose="020B0600070205080204" pitchFamily="34" charset="-128"/>
              </a:rPr>
              <a:t>that controlled substances are stored in a manner that prevents their theft or </a:t>
            </a:r>
            <a:r>
              <a:rPr lang="en-US" dirty="0" smtClean="0">
                <a:solidFill>
                  <a:schemeClr val="tx1"/>
                </a:solidFill>
                <a:latin typeface="+mn-lt"/>
                <a:ea typeface="ＭＳ Ｐゴシック" panose="020B0600070205080204" pitchFamily="34" charset="-128"/>
              </a:rPr>
              <a:t>misuse</a:t>
            </a:r>
          </a:p>
          <a:p>
            <a:pPr marL="285750" lvl="2" indent="-285750">
              <a:buFont typeface="Wingdings" panose="05000000000000000000" pitchFamily="2" charset="2"/>
              <a:buChar char="Ø"/>
            </a:pPr>
            <a:endParaRPr lang="en-US" dirty="0">
              <a:solidFill>
                <a:schemeClr val="tx1"/>
              </a:solidFill>
              <a:latin typeface="+mn-lt"/>
              <a:ea typeface="ＭＳ Ｐゴシック" panose="020B0600070205080204" pitchFamily="34" charset="-128"/>
            </a:endParaRPr>
          </a:p>
          <a:p>
            <a:pPr marL="285750" lvl="2" indent="-285750">
              <a:buFont typeface="Wingdings" panose="05000000000000000000" pitchFamily="2" charset="2"/>
              <a:buChar char="Ø"/>
            </a:pPr>
            <a:r>
              <a:rPr lang="en-US" dirty="0">
                <a:solidFill>
                  <a:schemeClr val="tx1"/>
                </a:solidFill>
                <a:latin typeface="+mn-lt"/>
                <a:ea typeface="ＭＳ Ｐゴシック" panose="020B0600070205080204" pitchFamily="34" charset="-128"/>
              </a:rPr>
              <a:t>Store controlled substances at the location specified in the </a:t>
            </a:r>
            <a:r>
              <a:rPr lang="en-US" dirty="0" smtClean="0">
                <a:solidFill>
                  <a:schemeClr val="tx1"/>
                </a:solidFill>
                <a:latin typeface="+mn-lt"/>
                <a:ea typeface="ＭＳ Ｐゴシック" panose="020B0600070205080204" pitchFamily="34" charset="-128"/>
              </a:rPr>
              <a:t>registration</a:t>
            </a:r>
          </a:p>
          <a:p>
            <a:pPr marL="285750" lvl="2" indent="-285750">
              <a:buFont typeface="Wingdings" panose="05000000000000000000" pitchFamily="2" charset="2"/>
              <a:buChar char="Ø"/>
            </a:pPr>
            <a:endParaRPr lang="en-US" dirty="0" smtClean="0">
              <a:solidFill>
                <a:schemeClr val="tx1"/>
              </a:solidFill>
              <a:latin typeface="+mn-lt"/>
              <a:ea typeface="ＭＳ Ｐゴシック" panose="020B0600070205080204" pitchFamily="34" charset="-128"/>
            </a:endParaRPr>
          </a:p>
          <a:p>
            <a:pPr marL="742950" lvl="3" indent="-285750">
              <a:buFont typeface="Wingdings" panose="05000000000000000000" pitchFamily="2" charset="2"/>
              <a:buChar char="Ø"/>
            </a:pPr>
            <a:r>
              <a:rPr lang="en-US" sz="1600" dirty="0" smtClean="0">
                <a:solidFill>
                  <a:schemeClr val="tx1"/>
                </a:solidFill>
                <a:latin typeface="+mn-lt"/>
                <a:ea typeface="ＭＳ Ｐゴシック" panose="020B0600070205080204" pitchFamily="34" charset="-128"/>
              </a:rPr>
              <a:t>Working Stock and Main Stock storage locations required</a:t>
            </a:r>
          </a:p>
          <a:p>
            <a:pPr marL="742950" lvl="3" indent="-285750">
              <a:buFont typeface="Wingdings" panose="05000000000000000000" pitchFamily="2" charset="2"/>
              <a:buChar char="Ø"/>
            </a:pPr>
            <a:r>
              <a:rPr lang="en-US" sz="1600" dirty="0" smtClean="0">
                <a:solidFill>
                  <a:schemeClr val="tx1"/>
                </a:solidFill>
                <a:latin typeface="+mn-lt"/>
                <a:ea typeface="ＭＳ Ｐゴシック" panose="020B0600070205080204" pitchFamily="34" charset="-128"/>
              </a:rPr>
              <a:t> Schedule III-V working stock require </a:t>
            </a:r>
            <a:r>
              <a:rPr lang="en-US" sz="1600" dirty="0">
                <a:solidFill>
                  <a:schemeClr val="tx1"/>
                </a:solidFill>
                <a:latin typeface="+mn-lt"/>
                <a:ea typeface="ＭＳ Ｐゴシック" panose="020B0600070205080204" pitchFamily="34" charset="-128"/>
              </a:rPr>
              <a:t>a double-locked, substantially constructed cabinet that is fixed permanently in </a:t>
            </a:r>
            <a:r>
              <a:rPr lang="en-US" sz="1600" dirty="0" smtClean="0">
                <a:solidFill>
                  <a:schemeClr val="tx1"/>
                </a:solidFill>
                <a:latin typeface="+mn-lt"/>
                <a:ea typeface="ＭＳ Ｐゴシック" panose="020B0600070205080204" pitchFamily="34" charset="-128"/>
              </a:rPr>
              <a:t>place	</a:t>
            </a:r>
          </a:p>
          <a:p>
            <a:pPr marL="742950" lvl="3" indent="-285750">
              <a:buFont typeface="Wingdings" panose="05000000000000000000" pitchFamily="2" charset="2"/>
              <a:buChar char="Ø"/>
            </a:pPr>
            <a:r>
              <a:rPr lang="en-US" sz="1600" dirty="0" smtClean="0">
                <a:solidFill>
                  <a:schemeClr val="tx1"/>
                </a:solidFill>
                <a:latin typeface="+mn-lt"/>
                <a:ea typeface="ＭＳ Ｐゴシック" panose="020B0600070205080204" pitchFamily="34" charset="-128"/>
              </a:rPr>
              <a:t>Schedule III-V Main stock stationary </a:t>
            </a:r>
            <a:r>
              <a:rPr lang="en-US" sz="1600" dirty="0" smtClean="0">
                <a:solidFill>
                  <a:schemeClr val="tx1"/>
                </a:solidFill>
                <a:latin typeface="+mn-lt"/>
              </a:rPr>
              <a:t>securely </a:t>
            </a:r>
            <a:r>
              <a:rPr lang="en-US" sz="1600" dirty="0">
                <a:solidFill>
                  <a:schemeClr val="tx1"/>
                </a:solidFill>
                <a:latin typeface="+mn-lt"/>
              </a:rPr>
              <a:t>locked cabinet of substantial construction</a:t>
            </a:r>
            <a:r>
              <a:rPr lang="en-US" sz="1600" dirty="0" smtClean="0">
                <a:solidFill>
                  <a:schemeClr val="tx1"/>
                </a:solidFill>
                <a:latin typeface="+mn-lt"/>
              </a:rPr>
              <a:t>.</a:t>
            </a:r>
          </a:p>
          <a:p>
            <a:pPr marL="742950" lvl="3" indent="-285750">
              <a:buFont typeface="Wingdings" panose="05000000000000000000" pitchFamily="2" charset="2"/>
              <a:buChar char="Ø"/>
            </a:pPr>
            <a:endParaRPr lang="en-US" sz="1600" dirty="0">
              <a:solidFill>
                <a:schemeClr val="tx1"/>
              </a:solidFill>
              <a:latin typeface="+mn-lt"/>
              <a:ea typeface="ＭＳ Ｐゴシック" panose="020B0600070205080204" pitchFamily="34" charset="-128"/>
            </a:endParaRPr>
          </a:p>
          <a:p>
            <a:pPr marL="285750" lvl="2" indent="-285750">
              <a:buFont typeface="Wingdings" panose="05000000000000000000" pitchFamily="2" charset="2"/>
              <a:buChar char="Ø"/>
            </a:pPr>
            <a:r>
              <a:rPr lang="en-US" dirty="0">
                <a:solidFill>
                  <a:schemeClr val="tx1"/>
                </a:solidFill>
                <a:latin typeface="+mn-lt"/>
                <a:ea typeface="ＭＳ Ｐゴシック" panose="020B0600070205080204" pitchFamily="34" charset="-128"/>
              </a:rPr>
              <a:t>Ensure that only authorized users have access to controlled </a:t>
            </a:r>
            <a:r>
              <a:rPr lang="en-US" dirty="0" smtClean="0">
                <a:solidFill>
                  <a:schemeClr val="tx1"/>
                </a:solidFill>
                <a:latin typeface="+mn-lt"/>
                <a:ea typeface="ＭＳ Ｐゴシック" panose="020B0600070205080204" pitchFamily="34" charset="-128"/>
              </a:rPr>
              <a:t>substances </a:t>
            </a:r>
          </a:p>
          <a:p>
            <a:pPr marL="285750" lvl="2" indent="-285750">
              <a:buFont typeface="Wingdings" panose="05000000000000000000" pitchFamily="2" charset="2"/>
              <a:buChar char="Ø"/>
            </a:pPr>
            <a:endParaRPr lang="en-US" dirty="0">
              <a:solidFill>
                <a:schemeClr val="tx1"/>
              </a:solidFill>
              <a:latin typeface="+mn-lt"/>
              <a:ea typeface="ＭＳ Ｐゴシック" panose="020B0600070205080204" pitchFamily="34" charset="-128"/>
            </a:endParaRPr>
          </a:p>
          <a:p>
            <a:pPr marL="285750" lvl="2" indent="-285750">
              <a:buFont typeface="Wingdings" panose="05000000000000000000" pitchFamily="2" charset="2"/>
              <a:buChar char="Ø"/>
            </a:pPr>
            <a:r>
              <a:rPr lang="en-US" dirty="0">
                <a:solidFill>
                  <a:schemeClr val="tx1"/>
                </a:solidFill>
                <a:latin typeface="+mn-lt"/>
                <a:ea typeface="ＭＳ Ｐゴシック" panose="020B0600070205080204" pitchFamily="34" charset="-128"/>
              </a:rPr>
              <a:t>Keep the storage unit locked when not in </a:t>
            </a:r>
            <a:r>
              <a:rPr lang="en-US" dirty="0" smtClean="0">
                <a:solidFill>
                  <a:schemeClr val="tx1"/>
                </a:solidFill>
                <a:latin typeface="+mn-lt"/>
                <a:ea typeface="ＭＳ Ｐゴシック" panose="020B0600070205080204" pitchFamily="34" charset="-128"/>
              </a:rPr>
              <a:t>use</a:t>
            </a:r>
          </a:p>
          <a:p>
            <a:pPr marL="285750" lvl="2" indent="-285750">
              <a:buFont typeface="Wingdings" panose="05000000000000000000" pitchFamily="2" charset="2"/>
              <a:buChar char="Ø"/>
            </a:pPr>
            <a:endParaRPr lang="en-US" dirty="0">
              <a:solidFill>
                <a:schemeClr val="tx1"/>
              </a:solidFill>
              <a:latin typeface="+mn-lt"/>
              <a:ea typeface="ＭＳ Ｐゴシック" panose="020B0600070205080204" pitchFamily="34" charset="-128"/>
            </a:endParaRPr>
          </a:p>
          <a:p>
            <a:pPr marL="285750" lvl="2" indent="-285750">
              <a:buFont typeface="Wingdings" panose="05000000000000000000" pitchFamily="2" charset="2"/>
              <a:buChar char="Ø"/>
            </a:pPr>
            <a:r>
              <a:rPr lang="en-US" dirty="0">
                <a:solidFill>
                  <a:schemeClr val="tx1"/>
                </a:solidFill>
                <a:latin typeface="+mn-lt"/>
                <a:ea typeface="ＭＳ Ｐゴシック" panose="020B0600070205080204" pitchFamily="34" charset="-128"/>
              </a:rPr>
              <a:t>Do not use bicycle locks, clasp locks or any other locking device that can be cut off the cabinet used for storing controlled substances</a:t>
            </a:r>
          </a:p>
          <a:p>
            <a:endParaRPr lang="en-US" dirty="0"/>
          </a:p>
        </p:txBody>
      </p:sp>
      <p:pic>
        <p:nvPicPr>
          <p:cNvPr id="9" name="Picture 8"/>
          <p:cNvPicPr>
            <a:picLocks noChangeAspect="1"/>
          </p:cNvPicPr>
          <p:nvPr/>
        </p:nvPicPr>
        <p:blipFill>
          <a:blip r:embed="rId2"/>
          <a:stretch>
            <a:fillRect/>
          </a:stretch>
        </p:blipFill>
        <p:spPr>
          <a:xfrm>
            <a:off x="7108724" y="70649"/>
            <a:ext cx="1578076" cy="1578076"/>
          </a:xfrm>
          <a:prstGeom prst="rect">
            <a:avLst/>
          </a:prstGeom>
        </p:spPr>
      </p:pic>
    </p:spTree>
    <p:extLst>
      <p:ext uri="{BB962C8B-B14F-4D97-AF65-F5344CB8AC3E}">
        <p14:creationId xmlns:p14="http://schemas.microsoft.com/office/powerpoint/2010/main" val="992761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solidFill>
                  <a:schemeClr val="tx1"/>
                </a:solidFill>
              </a:rPr>
              <a:t>Security Requirements</a:t>
            </a:r>
            <a:endParaRPr lang="en-US" sz="3600" dirty="0">
              <a:solidFill>
                <a:schemeClr val="tx1"/>
              </a:solidFill>
            </a:endParaRPr>
          </a:p>
        </p:txBody>
      </p:sp>
      <p:sp>
        <p:nvSpPr>
          <p:cNvPr id="3" name="Footer Placeholder 2"/>
          <p:cNvSpPr>
            <a:spLocks noGrp="1"/>
          </p:cNvSpPr>
          <p:nvPr>
            <p:ph type="ftr" sz="quarter" idx="11"/>
          </p:nvPr>
        </p:nvSpPr>
        <p:spPr/>
        <p:txBody>
          <a:bodyPr/>
          <a:lstStyle/>
          <a:p>
            <a:r>
              <a:rPr lang="en-US" smtClean="0"/>
              <a:t>Mount Sinai / Presentation Slide / December 5, 2012</a:t>
            </a:r>
            <a:endParaRPr lang="en-US"/>
          </a:p>
        </p:txBody>
      </p:sp>
      <p:sp>
        <p:nvSpPr>
          <p:cNvPr id="4" name="Slide Number Placeholder 3"/>
          <p:cNvSpPr>
            <a:spLocks noGrp="1"/>
          </p:cNvSpPr>
          <p:nvPr>
            <p:ph type="sldNum" sz="quarter" idx="12"/>
          </p:nvPr>
        </p:nvSpPr>
        <p:spPr/>
        <p:txBody>
          <a:bodyPr/>
          <a:lstStyle/>
          <a:p>
            <a:fld id="{9F8FBD0B-D5BA-AC4A-B182-CCF391B5588A}" type="slidenum">
              <a:rPr lang="en-US" smtClean="0"/>
              <a:pPr/>
              <a:t>23</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341805353"/>
              </p:ext>
            </p:extLst>
          </p:nvPr>
        </p:nvGraphicFramePr>
        <p:xfrm>
          <a:off x="1238705" y="1484669"/>
          <a:ext cx="6597605" cy="4532672"/>
        </p:xfrm>
        <a:graphic>
          <a:graphicData uri="http://schemas.openxmlformats.org/drawingml/2006/table">
            <a:tbl>
              <a:tblPr firstRow="1" firstCol="1" lastRow="1" lastCol="1" bandRow="1" bandCol="1"/>
              <a:tblGrid>
                <a:gridCol w="1680514">
                  <a:extLst>
                    <a:ext uri="{9D8B030D-6E8A-4147-A177-3AD203B41FA5}">
                      <a16:colId xmlns:a16="http://schemas.microsoft.com/office/drawing/2014/main" val="365524639"/>
                    </a:ext>
                  </a:extLst>
                </a:gridCol>
                <a:gridCol w="2457782">
                  <a:extLst>
                    <a:ext uri="{9D8B030D-6E8A-4147-A177-3AD203B41FA5}">
                      <a16:colId xmlns:a16="http://schemas.microsoft.com/office/drawing/2014/main" val="3593803491"/>
                    </a:ext>
                  </a:extLst>
                </a:gridCol>
                <a:gridCol w="2459309">
                  <a:extLst>
                    <a:ext uri="{9D8B030D-6E8A-4147-A177-3AD203B41FA5}">
                      <a16:colId xmlns:a16="http://schemas.microsoft.com/office/drawing/2014/main" val="1876623332"/>
                    </a:ext>
                  </a:extLst>
                </a:gridCol>
              </a:tblGrid>
              <a:tr h="767921">
                <a:tc gridSpan="3">
                  <a:txBody>
                    <a:bodyPr/>
                    <a:lstStyle/>
                    <a:p>
                      <a:pPr marL="0" marR="0">
                        <a:spcBef>
                          <a:spcPts val="1215"/>
                        </a:spcBef>
                        <a:spcAft>
                          <a:spcPts val="0"/>
                        </a:spcAft>
                      </a:pPr>
                      <a:r>
                        <a:rPr lang="en-US" sz="1200" dirty="0">
                          <a:effectLst/>
                          <a:latin typeface="+mn-lt"/>
                          <a:ea typeface="Arial" panose="020B0604020202020204" pitchFamily="34" charset="0"/>
                          <a:cs typeface="Times New Roman" panose="02020603050405020304" pitchFamily="18" charset="0"/>
                        </a:rPr>
                        <a:t> </a:t>
                      </a:r>
                    </a:p>
                    <a:p>
                      <a:pPr marL="1767205" marR="156210" indent="-1606550">
                        <a:spcBef>
                          <a:spcPts val="0"/>
                        </a:spcBef>
                        <a:spcAft>
                          <a:spcPts val="0"/>
                        </a:spcAft>
                      </a:pPr>
                      <a:r>
                        <a:rPr lang="en-US" sz="1200" b="1" dirty="0">
                          <a:effectLst/>
                          <a:latin typeface="+mn-lt"/>
                          <a:ea typeface="Arial" panose="020B0604020202020204" pitchFamily="34" charset="0"/>
                          <a:cs typeface="Times New Roman" panose="02020603050405020304" pitchFamily="18" charset="0"/>
                        </a:rPr>
                        <a:t>New</a:t>
                      </a:r>
                      <a:r>
                        <a:rPr lang="en-US" sz="1200" b="1" spc="-10"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York</a:t>
                      </a:r>
                      <a:r>
                        <a:rPr lang="en-US" sz="1200" b="1" spc="-30"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State</a:t>
                      </a:r>
                      <a:r>
                        <a:rPr lang="en-US" sz="1200" b="1" spc="-20"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Department</a:t>
                      </a:r>
                      <a:r>
                        <a:rPr lang="en-US" sz="1200" b="1" spc="-25"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of</a:t>
                      </a:r>
                      <a:r>
                        <a:rPr lang="en-US" sz="1200" b="1" spc="-25"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Health</a:t>
                      </a:r>
                      <a:r>
                        <a:rPr lang="en-US" sz="1200" b="1" spc="-30"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Controlled</a:t>
                      </a:r>
                      <a:r>
                        <a:rPr lang="en-US" sz="1200" b="1" spc="-20"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Substance</a:t>
                      </a:r>
                      <a:r>
                        <a:rPr lang="en-US" sz="1200" b="1" spc="-30"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Minimum</a:t>
                      </a:r>
                      <a:r>
                        <a:rPr lang="en-US" sz="1200" b="1" spc="-15"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Storage Requirements - Class 4 and 7</a:t>
                      </a:r>
                      <a:endParaRPr lang="en-US"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0316861"/>
                  </a:ext>
                </a:extLst>
              </a:tr>
              <a:tr h="333721">
                <a:tc>
                  <a:txBody>
                    <a:bodyPr/>
                    <a:lstStyle/>
                    <a:p>
                      <a:pPr marL="0" marR="0">
                        <a:spcBef>
                          <a:spcPts val="0"/>
                        </a:spcBef>
                        <a:spcAft>
                          <a:spcPts val="0"/>
                        </a:spcAft>
                      </a:pPr>
                      <a:r>
                        <a:rPr lang="en-US" sz="1200">
                          <a:effectLst/>
                          <a:latin typeface="+mn-lt"/>
                          <a:ea typeface="Arial" panose="020B0604020202020204" pitchFamily="34" charset="0"/>
                          <a:cs typeface="Arial" panose="020B0604020202020204" pitchFamily="34" charset="0"/>
                        </a:rPr>
                        <a:t> </a:t>
                      </a:r>
                      <a:endParaRPr lang="en-US" sz="120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a:lnSpc>
                          <a:spcPts val="1170"/>
                        </a:lnSpc>
                        <a:spcBef>
                          <a:spcPts val="240"/>
                        </a:spcBef>
                        <a:spcAft>
                          <a:spcPts val="0"/>
                        </a:spcAft>
                      </a:pPr>
                      <a:r>
                        <a:rPr lang="en-US" sz="1200" b="1" dirty="0">
                          <a:effectLst/>
                          <a:latin typeface="+mn-lt"/>
                          <a:ea typeface="Arial" panose="020B0604020202020204" pitchFamily="34" charset="0"/>
                          <a:cs typeface="Times New Roman" panose="02020603050405020304" pitchFamily="18" charset="0"/>
                        </a:rPr>
                        <a:t>Schedule</a:t>
                      </a:r>
                      <a:r>
                        <a:rPr lang="en-US" sz="1200" b="1" spc="-10"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I</a:t>
                      </a:r>
                      <a:r>
                        <a:rPr lang="en-US" sz="1200" b="1" spc="-10"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&amp;</a:t>
                      </a:r>
                      <a:r>
                        <a:rPr lang="en-US" sz="1200" b="1" spc="-20"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II</a:t>
                      </a:r>
                      <a:r>
                        <a:rPr lang="en-US" sz="1200" b="1" spc="-15" dirty="0">
                          <a:effectLst/>
                          <a:latin typeface="+mn-lt"/>
                          <a:ea typeface="Arial" panose="020B0604020202020204" pitchFamily="34" charset="0"/>
                          <a:cs typeface="Times New Roman" panose="02020603050405020304" pitchFamily="18" charset="0"/>
                        </a:rPr>
                        <a:t> </a:t>
                      </a:r>
                      <a:endParaRPr lang="en-US"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a:lnSpc>
                          <a:spcPts val="1170"/>
                        </a:lnSpc>
                        <a:spcBef>
                          <a:spcPts val="240"/>
                        </a:spcBef>
                        <a:spcAft>
                          <a:spcPts val="0"/>
                        </a:spcAft>
                      </a:pPr>
                      <a:r>
                        <a:rPr lang="en-US" sz="1200" b="1" dirty="0">
                          <a:effectLst/>
                          <a:latin typeface="+mn-lt"/>
                          <a:ea typeface="Arial" panose="020B0604020202020204" pitchFamily="34" charset="0"/>
                          <a:cs typeface="Times New Roman" panose="02020603050405020304" pitchFamily="18" charset="0"/>
                        </a:rPr>
                        <a:t>Schedule</a:t>
                      </a:r>
                      <a:r>
                        <a:rPr lang="en-US" sz="1200" b="1" spc="-15"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III</a:t>
                      </a:r>
                      <a:r>
                        <a:rPr lang="en-US" sz="1200" b="1" spc="-15" dirty="0">
                          <a:effectLst/>
                          <a:latin typeface="+mn-lt"/>
                          <a:ea typeface="Arial" panose="020B0604020202020204" pitchFamily="34" charset="0"/>
                          <a:cs typeface="Times New Roman" panose="02020603050405020304" pitchFamily="18" charset="0"/>
                        </a:rPr>
                        <a:t> </a:t>
                      </a:r>
                      <a:r>
                        <a:rPr lang="en-US" sz="1200" b="1" dirty="0">
                          <a:effectLst/>
                          <a:latin typeface="+mn-lt"/>
                          <a:ea typeface="Arial" panose="020B0604020202020204" pitchFamily="34" charset="0"/>
                          <a:cs typeface="Times New Roman" panose="02020603050405020304" pitchFamily="18" charset="0"/>
                        </a:rPr>
                        <a:t>- V</a:t>
                      </a:r>
                      <a:r>
                        <a:rPr lang="en-US" sz="1200" b="1" spc="-20" dirty="0">
                          <a:effectLst/>
                          <a:latin typeface="+mn-lt"/>
                          <a:ea typeface="Arial" panose="020B0604020202020204" pitchFamily="34" charset="0"/>
                          <a:cs typeface="Times New Roman" panose="02020603050405020304" pitchFamily="18" charset="0"/>
                        </a:rPr>
                        <a:t> </a:t>
                      </a:r>
                      <a:endParaRPr lang="en-US"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8740917"/>
                  </a:ext>
                </a:extLst>
              </a:tr>
              <a:tr h="1260258">
                <a:tc>
                  <a:txBody>
                    <a:bodyPr/>
                    <a:lstStyle/>
                    <a:p>
                      <a:pPr marL="0" marR="0">
                        <a:spcBef>
                          <a:spcPts val="1215"/>
                        </a:spcBef>
                        <a:spcAft>
                          <a:spcPts val="0"/>
                        </a:spcAft>
                      </a:pPr>
                      <a:r>
                        <a:rPr lang="en-US" sz="1200">
                          <a:effectLst/>
                          <a:latin typeface="+mn-lt"/>
                          <a:ea typeface="Arial" panose="020B0604020202020204" pitchFamily="34" charset="0"/>
                          <a:cs typeface="Times New Roman" panose="02020603050405020304" pitchFamily="18" charset="0"/>
                        </a:rPr>
                        <a:t> </a:t>
                      </a:r>
                    </a:p>
                    <a:p>
                      <a:pPr marL="67945" marR="0">
                        <a:spcBef>
                          <a:spcPts val="0"/>
                        </a:spcBef>
                        <a:spcAft>
                          <a:spcPts val="0"/>
                        </a:spcAft>
                      </a:pPr>
                      <a:r>
                        <a:rPr lang="en-US" sz="1200" b="1">
                          <a:effectLst/>
                          <a:latin typeface="+mn-lt"/>
                          <a:ea typeface="Arial" panose="020B0604020202020204" pitchFamily="34" charset="0"/>
                          <a:cs typeface="Times New Roman" panose="02020603050405020304" pitchFamily="18" charset="0"/>
                        </a:rPr>
                        <a:t>Reserve</a:t>
                      </a:r>
                      <a:r>
                        <a:rPr lang="en-US" sz="1200" b="1" spc="-80">
                          <a:effectLst/>
                          <a:latin typeface="+mn-lt"/>
                          <a:ea typeface="Arial" panose="020B0604020202020204" pitchFamily="34" charset="0"/>
                          <a:cs typeface="Times New Roman" panose="02020603050405020304" pitchFamily="18" charset="0"/>
                        </a:rPr>
                        <a:t> </a:t>
                      </a:r>
                      <a:r>
                        <a:rPr lang="en-US" sz="1200" b="1">
                          <a:effectLst/>
                          <a:latin typeface="+mn-lt"/>
                          <a:ea typeface="Arial" panose="020B0604020202020204" pitchFamily="34" charset="0"/>
                          <a:cs typeface="Times New Roman" panose="02020603050405020304" pitchFamily="18" charset="0"/>
                        </a:rPr>
                        <a:t>and</a:t>
                      </a:r>
                      <a:r>
                        <a:rPr lang="en-US" sz="1200" b="1" spc="-75">
                          <a:effectLst/>
                          <a:latin typeface="+mn-lt"/>
                          <a:ea typeface="Arial" panose="020B0604020202020204" pitchFamily="34" charset="0"/>
                          <a:cs typeface="Times New Roman" panose="02020603050405020304" pitchFamily="18" charset="0"/>
                        </a:rPr>
                        <a:t> </a:t>
                      </a:r>
                      <a:r>
                        <a:rPr lang="en-US" sz="1200" b="1">
                          <a:effectLst/>
                          <a:latin typeface="+mn-lt"/>
                          <a:ea typeface="Arial" panose="020B0604020202020204" pitchFamily="34" charset="0"/>
                          <a:cs typeface="Times New Roman" panose="02020603050405020304" pitchFamily="18" charset="0"/>
                        </a:rPr>
                        <a:t>Main </a:t>
                      </a:r>
                      <a:r>
                        <a:rPr lang="en-US" sz="1200" b="1" spc="-20">
                          <a:effectLst/>
                          <a:latin typeface="+mn-lt"/>
                          <a:ea typeface="Arial" panose="020B0604020202020204" pitchFamily="34" charset="0"/>
                          <a:cs typeface="Times New Roman" panose="02020603050405020304" pitchFamily="18" charset="0"/>
                        </a:rPr>
                        <a:t>Stock</a:t>
                      </a:r>
                      <a:endParaRPr lang="en-US" sz="120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118745">
                        <a:spcBef>
                          <a:spcPts val="585"/>
                        </a:spcBef>
                        <a:spcAft>
                          <a:spcPts val="0"/>
                        </a:spcAft>
                      </a:pPr>
                      <a:r>
                        <a:rPr lang="en-US" sz="1200" dirty="0">
                          <a:effectLst/>
                          <a:latin typeface="+mn-lt"/>
                          <a:ea typeface="Arial" panose="020B0604020202020204" pitchFamily="34" charset="0"/>
                          <a:cs typeface="Times New Roman" panose="02020603050405020304" pitchFamily="18" charset="0"/>
                        </a:rPr>
                        <a:t>A</a:t>
                      </a:r>
                      <a:r>
                        <a:rPr lang="en-US" sz="1200" spc="-25"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Safe</a:t>
                      </a:r>
                      <a:r>
                        <a:rPr lang="en-US" sz="1200" spc="-25"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with</a:t>
                      </a:r>
                      <a:r>
                        <a:rPr lang="en-US" sz="1200" spc="-35"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a</a:t>
                      </a:r>
                      <a:r>
                        <a:rPr lang="en-US" sz="1200" spc="-25"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TL</a:t>
                      </a:r>
                      <a:r>
                        <a:rPr lang="en-US" sz="1200" spc="-35"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rating</a:t>
                      </a:r>
                      <a:r>
                        <a:rPr lang="en-US" sz="1200" spc="-25"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of</a:t>
                      </a:r>
                      <a:r>
                        <a:rPr lang="en-US" sz="1200" spc="-15"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30 or higher </a:t>
                      </a:r>
                      <a:r>
                        <a:rPr lang="en-US" sz="1200" b="1" u="sng" dirty="0">
                          <a:effectLst/>
                          <a:latin typeface="+mn-lt"/>
                          <a:ea typeface="Arial" panose="020B0604020202020204" pitchFamily="34" charset="0"/>
                          <a:cs typeface="Times New Roman" panose="02020603050405020304" pitchFamily="18" charset="0"/>
                        </a:rPr>
                        <a:t>or</a:t>
                      </a:r>
                      <a:r>
                        <a:rPr lang="en-US" sz="1200" b="1"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a vault with a GSA class 5 rating. Safes weighing &lt;750lbs. Must be bolted to the floor.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a:spcBef>
                          <a:spcPts val="1210"/>
                        </a:spcBef>
                        <a:spcAft>
                          <a:spcPts val="0"/>
                        </a:spcAft>
                      </a:pPr>
                      <a:r>
                        <a:rPr lang="en-US" sz="1200">
                          <a:effectLst/>
                          <a:latin typeface="+mn-lt"/>
                          <a:ea typeface="Arial" panose="020B0604020202020204" pitchFamily="34" charset="0"/>
                          <a:cs typeface="Times New Roman" panose="02020603050405020304" pitchFamily="18" charset="0"/>
                        </a:rPr>
                        <a:t>A cabinet that is stationary, securely locked, and of substantial</a:t>
                      </a:r>
                      <a:r>
                        <a:rPr lang="en-US" sz="1200" spc="-80">
                          <a:effectLst/>
                          <a:latin typeface="+mn-lt"/>
                          <a:ea typeface="Arial" panose="020B0604020202020204" pitchFamily="34" charset="0"/>
                          <a:cs typeface="Times New Roman" panose="02020603050405020304" pitchFamily="18" charset="0"/>
                        </a:rPr>
                        <a:t> </a:t>
                      </a:r>
                      <a:r>
                        <a:rPr lang="en-US" sz="1200">
                          <a:effectLst/>
                          <a:latin typeface="+mn-lt"/>
                          <a:ea typeface="Arial" panose="020B0604020202020204" pitchFamily="34" charset="0"/>
                          <a:cs typeface="Times New Roman" panose="02020603050405020304" pitchFamily="18" charset="0"/>
                        </a:rPr>
                        <a:t>construction</a:t>
                      </a:r>
                      <a:r>
                        <a:rPr lang="en-US" sz="1200" spc="-75">
                          <a:effectLst/>
                          <a:latin typeface="+mn-lt"/>
                          <a:ea typeface="Arial" panose="020B0604020202020204" pitchFamily="34" charset="0"/>
                          <a:cs typeface="Times New Roman" panose="02020603050405020304" pitchFamily="18" charset="0"/>
                        </a:rPr>
                        <a:t> </a:t>
                      </a:r>
                      <a:r>
                        <a:rPr lang="en-US" sz="1200">
                          <a:effectLst/>
                          <a:latin typeface="+mn-lt"/>
                          <a:ea typeface="Arial" panose="020B0604020202020204" pitchFamily="34" charset="0"/>
                          <a:cs typeface="Times New Roman" panose="02020603050405020304" pitchFamily="18" charset="0"/>
                        </a:rPr>
                        <a:t>(i.e., </a:t>
                      </a:r>
                      <a:r>
                        <a:rPr lang="en-US" sz="1200" spc="-10">
                          <a:effectLst/>
                          <a:latin typeface="+mn-lt"/>
                          <a:ea typeface="Arial" panose="020B0604020202020204" pitchFamily="34" charset="0"/>
                          <a:cs typeface="Times New Roman" panose="02020603050405020304" pitchFamily="18" charset="0"/>
                        </a:rPr>
                        <a:t>steel).</a:t>
                      </a:r>
                      <a:endParaRPr lang="en-US" sz="120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960700"/>
                  </a:ext>
                </a:extLst>
              </a:tr>
              <a:tr h="2170772">
                <a:tc>
                  <a:txBody>
                    <a:bodyPr/>
                    <a:lstStyle/>
                    <a:p>
                      <a:pPr marL="0" marR="0">
                        <a:spcBef>
                          <a:spcPts val="0"/>
                        </a:spcBef>
                        <a:spcAft>
                          <a:spcPts val="0"/>
                        </a:spcAft>
                      </a:pPr>
                      <a:r>
                        <a:rPr lang="en-US" sz="1200">
                          <a:effectLst/>
                          <a:latin typeface="+mn-lt"/>
                          <a:ea typeface="Arial" panose="020B0604020202020204" pitchFamily="34" charset="0"/>
                          <a:cs typeface="Times New Roman" panose="02020603050405020304" pitchFamily="18" charset="0"/>
                        </a:rPr>
                        <a:t> </a:t>
                      </a:r>
                    </a:p>
                    <a:p>
                      <a:pPr marL="0" marR="0">
                        <a:spcBef>
                          <a:spcPts val="0"/>
                        </a:spcBef>
                        <a:spcAft>
                          <a:spcPts val="0"/>
                        </a:spcAft>
                      </a:pPr>
                      <a:r>
                        <a:rPr lang="en-US" sz="1200">
                          <a:effectLst/>
                          <a:latin typeface="+mn-lt"/>
                          <a:ea typeface="Arial" panose="020B0604020202020204" pitchFamily="34" charset="0"/>
                          <a:cs typeface="Times New Roman" panose="02020603050405020304" pitchFamily="18" charset="0"/>
                        </a:rPr>
                        <a:t> </a:t>
                      </a:r>
                    </a:p>
                    <a:p>
                      <a:pPr marL="0" marR="0">
                        <a:spcBef>
                          <a:spcPts val="0"/>
                        </a:spcBef>
                        <a:spcAft>
                          <a:spcPts val="0"/>
                        </a:spcAft>
                      </a:pPr>
                      <a:r>
                        <a:rPr lang="en-US" sz="1200">
                          <a:effectLst/>
                          <a:latin typeface="+mn-lt"/>
                          <a:ea typeface="Arial" panose="020B0604020202020204" pitchFamily="34" charset="0"/>
                          <a:cs typeface="Times New Roman" panose="02020603050405020304" pitchFamily="18" charset="0"/>
                        </a:rPr>
                        <a:t> </a:t>
                      </a:r>
                    </a:p>
                    <a:p>
                      <a:pPr marL="0" marR="0">
                        <a:spcBef>
                          <a:spcPts val="755"/>
                        </a:spcBef>
                        <a:spcAft>
                          <a:spcPts val="0"/>
                        </a:spcAft>
                      </a:pPr>
                      <a:r>
                        <a:rPr lang="en-US" sz="1200">
                          <a:effectLst/>
                          <a:latin typeface="+mn-lt"/>
                          <a:ea typeface="Arial" panose="020B0604020202020204" pitchFamily="34" charset="0"/>
                          <a:cs typeface="Times New Roman" panose="02020603050405020304" pitchFamily="18" charset="0"/>
                        </a:rPr>
                        <a:t> </a:t>
                      </a:r>
                    </a:p>
                    <a:p>
                      <a:pPr marL="80010" marR="0">
                        <a:spcBef>
                          <a:spcPts val="5"/>
                        </a:spcBef>
                        <a:spcAft>
                          <a:spcPts val="0"/>
                        </a:spcAft>
                      </a:pPr>
                      <a:r>
                        <a:rPr lang="en-US" sz="1200" b="1">
                          <a:effectLst/>
                          <a:latin typeface="+mn-lt"/>
                          <a:ea typeface="Arial" panose="020B0604020202020204" pitchFamily="34" charset="0"/>
                          <a:cs typeface="Times New Roman" panose="02020603050405020304" pitchFamily="18" charset="0"/>
                        </a:rPr>
                        <a:t>Working</a:t>
                      </a:r>
                      <a:r>
                        <a:rPr lang="en-US" sz="1200" b="1" spc="-20">
                          <a:effectLst/>
                          <a:latin typeface="+mn-lt"/>
                          <a:ea typeface="Arial" panose="020B0604020202020204" pitchFamily="34" charset="0"/>
                          <a:cs typeface="Times New Roman" panose="02020603050405020304" pitchFamily="18" charset="0"/>
                        </a:rPr>
                        <a:t> </a:t>
                      </a:r>
                      <a:r>
                        <a:rPr lang="en-US" sz="1200" b="1" spc="-10">
                          <a:effectLst/>
                          <a:latin typeface="+mn-lt"/>
                          <a:ea typeface="Arial" panose="020B0604020202020204" pitchFamily="34" charset="0"/>
                          <a:cs typeface="Times New Roman" panose="02020603050405020304" pitchFamily="18" charset="0"/>
                        </a:rPr>
                        <a:t>Solutions</a:t>
                      </a:r>
                      <a:endParaRPr lang="en-US" sz="120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760"/>
                        </a:spcBef>
                        <a:spcAft>
                          <a:spcPts val="0"/>
                        </a:spcAft>
                      </a:pPr>
                      <a:r>
                        <a:rPr lang="en-US" sz="1200" dirty="0">
                          <a:effectLst/>
                          <a:latin typeface="+mn-lt"/>
                          <a:ea typeface="Arial" panose="020B0604020202020204" pitchFamily="34" charset="0"/>
                          <a:cs typeface="Times New Roman" panose="02020603050405020304" pitchFamily="18" charset="0"/>
                        </a:rPr>
                        <a:t> </a:t>
                      </a:r>
                    </a:p>
                    <a:p>
                      <a:pPr marL="67945" marR="118745">
                        <a:spcBef>
                          <a:spcPts val="0"/>
                        </a:spcBef>
                        <a:spcAft>
                          <a:spcPts val="0"/>
                        </a:spcAft>
                      </a:pPr>
                      <a:r>
                        <a:rPr lang="en-US" sz="1200" dirty="0">
                          <a:effectLst/>
                          <a:latin typeface="+mn-lt"/>
                          <a:ea typeface="Arial" panose="020B0604020202020204" pitchFamily="34" charset="0"/>
                          <a:cs typeface="Times New Roman" panose="02020603050405020304" pitchFamily="18" charset="0"/>
                        </a:rPr>
                        <a:t>A cabinet that is stationary, securely locked, and double- doored. Both cabinets must have key-locked doors with separate</a:t>
                      </a:r>
                      <a:r>
                        <a:rPr lang="en-US" sz="1200" spc="-65"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keys.</a:t>
                      </a:r>
                      <a:r>
                        <a:rPr lang="en-US" sz="1200" spc="-50"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Cabinets</a:t>
                      </a:r>
                      <a:r>
                        <a:rPr lang="en-US" sz="1200" spc="-65" dirty="0">
                          <a:effectLst/>
                          <a:latin typeface="+mn-lt"/>
                          <a:ea typeface="Arial" panose="020B0604020202020204" pitchFamily="34" charset="0"/>
                          <a:cs typeface="Times New Roman" panose="02020603050405020304" pitchFamily="18" charset="0"/>
                        </a:rPr>
                        <a:t> </a:t>
                      </a:r>
                      <a:r>
                        <a:rPr lang="en-US" sz="1200" dirty="0">
                          <a:effectLst/>
                          <a:latin typeface="+mn-lt"/>
                          <a:ea typeface="Arial" panose="020B0604020202020204" pitchFamily="34" charset="0"/>
                          <a:cs typeface="Times New Roman" panose="02020603050405020304" pitchFamily="18" charset="0"/>
                        </a:rPr>
                        <a:t>must be made of steel or other approved metal.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Arial" panose="020B0604020202020204" pitchFamily="34" charset="0"/>
                          <a:cs typeface="Times New Roman" panose="02020603050405020304" pitchFamily="18" charset="0"/>
                        </a:rPr>
                        <a:t> </a:t>
                      </a:r>
                      <a:endParaRPr lang="en-US" sz="1200" dirty="0" smtClean="0">
                        <a:effectLst/>
                        <a:latin typeface="+mn-lt"/>
                        <a:ea typeface="Arial" panose="020B0604020202020204" pitchFamily="34" charset="0"/>
                        <a:cs typeface="Times New Roman" panose="02020603050405020304" pitchFamily="18" charset="0"/>
                      </a:endParaRPr>
                    </a:p>
                    <a:p>
                      <a:pPr marL="67945" marR="118745">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A cabinet that is stationary, securely locked, and double- doored. Both cabinets must have key-locked doors with separate</a:t>
                      </a:r>
                      <a:r>
                        <a:rPr lang="en-US" sz="1200" spc="-65" dirty="0" smtClean="0">
                          <a:effectLst/>
                          <a:latin typeface="+mn-lt"/>
                          <a:ea typeface="Arial" panose="020B0604020202020204" pitchFamily="34" charset="0"/>
                          <a:cs typeface="Times New Roman" panose="02020603050405020304" pitchFamily="18" charset="0"/>
                        </a:rPr>
                        <a:t> </a:t>
                      </a:r>
                      <a:r>
                        <a:rPr lang="en-US" sz="1200" dirty="0" smtClean="0">
                          <a:effectLst/>
                          <a:latin typeface="+mn-lt"/>
                          <a:ea typeface="Arial" panose="020B0604020202020204" pitchFamily="34" charset="0"/>
                          <a:cs typeface="Times New Roman" panose="02020603050405020304" pitchFamily="18" charset="0"/>
                        </a:rPr>
                        <a:t>keys.</a:t>
                      </a:r>
                      <a:r>
                        <a:rPr lang="en-US" sz="1200" spc="-50" dirty="0" smtClean="0">
                          <a:effectLst/>
                          <a:latin typeface="+mn-lt"/>
                          <a:ea typeface="Arial" panose="020B0604020202020204" pitchFamily="34" charset="0"/>
                          <a:cs typeface="Times New Roman" panose="02020603050405020304" pitchFamily="18" charset="0"/>
                        </a:rPr>
                        <a:t> </a:t>
                      </a:r>
                      <a:r>
                        <a:rPr lang="en-US" sz="1200" dirty="0" smtClean="0">
                          <a:effectLst/>
                          <a:latin typeface="+mn-lt"/>
                          <a:ea typeface="Arial" panose="020B0604020202020204" pitchFamily="34" charset="0"/>
                          <a:cs typeface="Times New Roman" panose="02020603050405020304" pitchFamily="18" charset="0"/>
                        </a:rPr>
                        <a:t>Cabinets</a:t>
                      </a:r>
                      <a:r>
                        <a:rPr lang="en-US" sz="1200" spc="-65" dirty="0" smtClean="0">
                          <a:effectLst/>
                          <a:latin typeface="+mn-lt"/>
                          <a:ea typeface="Arial" panose="020B0604020202020204" pitchFamily="34" charset="0"/>
                          <a:cs typeface="Times New Roman" panose="02020603050405020304" pitchFamily="18" charset="0"/>
                        </a:rPr>
                        <a:t> </a:t>
                      </a:r>
                      <a:r>
                        <a:rPr lang="en-US" sz="1200" dirty="0" smtClean="0">
                          <a:effectLst/>
                          <a:latin typeface="+mn-lt"/>
                          <a:ea typeface="Arial" panose="020B0604020202020204" pitchFamily="34" charset="0"/>
                          <a:cs typeface="Times New Roman" panose="02020603050405020304" pitchFamily="18" charset="0"/>
                        </a:rPr>
                        <a:t>must be made of steel or other approved metal.</a:t>
                      </a:r>
                    </a:p>
                    <a:p>
                      <a:pPr marL="67945" marR="118745">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 </a:t>
                      </a:r>
                      <a:r>
                        <a:rPr lang="en-US" sz="1200" i="1" dirty="0" smtClean="0">
                          <a:effectLst/>
                          <a:latin typeface="+mn-lt"/>
                          <a:ea typeface="Arial" panose="020B0604020202020204" pitchFamily="34" charset="0"/>
                          <a:cs typeface="Times New Roman" panose="02020603050405020304" pitchFamily="18" charset="0"/>
                        </a:rPr>
                        <a:t>Schedule</a:t>
                      </a:r>
                      <a:r>
                        <a:rPr lang="en-US" sz="1200" i="1" baseline="0" dirty="0" smtClean="0">
                          <a:effectLst/>
                          <a:latin typeface="+mn-lt"/>
                          <a:ea typeface="Arial" panose="020B0604020202020204" pitchFamily="34" charset="0"/>
                          <a:cs typeface="Times New Roman" panose="02020603050405020304" pitchFamily="18" charset="0"/>
                        </a:rPr>
                        <a:t> V does not require double door feature</a:t>
                      </a:r>
                      <a:endParaRPr lang="en-US" sz="1200" i="1"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14282"/>
                  </a:ext>
                </a:extLst>
              </a:tr>
            </a:tbl>
          </a:graphicData>
        </a:graphic>
      </p:graphicFrame>
      <p:sp>
        <p:nvSpPr>
          <p:cNvPr id="12" name="Rectangle 2"/>
          <p:cNvSpPr>
            <a:spLocks noChangeArrowheads="1"/>
          </p:cNvSpPr>
          <p:nvPr/>
        </p:nvSpPr>
        <p:spPr bwMode="auto">
          <a:xfrm>
            <a:off x="1828800" y="1995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1356852" y="6017341"/>
            <a:ext cx="6051657" cy="369332"/>
          </a:xfrm>
          <a:prstGeom prst="rect">
            <a:avLst/>
          </a:prstGeom>
          <a:noFill/>
        </p:spPr>
        <p:txBody>
          <a:bodyPr wrap="none" rtlCol="0">
            <a:spAutoFit/>
          </a:bodyPr>
          <a:lstStyle/>
          <a:p>
            <a:r>
              <a:rPr lang="en-US" dirty="0" smtClean="0"/>
              <a:t>*</a:t>
            </a:r>
            <a:r>
              <a:rPr lang="en-US" smtClean="0"/>
              <a:t>Find recommended </a:t>
            </a:r>
            <a:r>
              <a:rPr lang="en-US" dirty="0" smtClean="0"/>
              <a:t>vendors on CCMS and/or IACUC website</a:t>
            </a:r>
            <a:endParaRPr lang="en-US" dirty="0"/>
          </a:p>
        </p:txBody>
      </p:sp>
    </p:spTree>
    <p:extLst>
      <p:ext uri="{BB962C8B-B14F-4D97-AF65-F5344CB8AC3E}">
        <p14:creationId xmlns:p14="http://schemas.microsoft.com/office/powerpoint/2010/main" val="873175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000" dirty="0">
                <a:solidFill>
                  <a:schemeClr val="tx1"/>
                </a:solidFill>
                <a:latin typeface="+mn-lt"/>
                <a:ea typeface="ＭＳ Ｐゴシック" panose="020B0600070205080204" pitchFamily="34" charset="-128"/>
                <a:cs typeface="Trebuchet MS" panose="020B0603020202020204" pitchFamily="34" charset="0"/>
              </a:rPr>
              <a:t>Record Keeping</a:t>
            </a:r>
            <a:r>
              <a:rPr lang="en-US" altLang="en-US" dirty="0">
                <a:solidFill>
                  <a:schemeClr val="tx1"/>
                </a:solidFill>
                <a:latin typeface="Museo Slab 300"/>
                <a:ea typeface="ＭＳ Ｐゴシック" panose="020B0600070205080204" pitchFamily="34" charset="-128"/>
                <a:cs typeface="Trebuchet MS" panose="020B0603020202020204" pitchFamily="34" charset="0"/>
              </a:rPr>
              <a:t/>
            </a:r>
            <a:br>
              <a:rPr lang="en-US" altLang="en-US" dirty="0">
                <a:solidFill>
                  <a:schemeClr val="tx1"/>
                </a:solidFill>
                <a:latin typeface="Museo Slab 300"/>
                <a:ea typeface="ＭＳ Ｐゴシック" panose="020B0600070205080204" pitchFamily="34" charset="-128"/>
                <a:cs typeface="Trebuchet MS" panose="020B0603020202020204" pitchFamily="34" charset="0"/>
              </a:rPr>
            </a:b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24</a:t>
            </a:fld>
            <a:endParaRPr lang="en-US" dirty="0"/>
          </a:p>
        </p:txBody>
      </p:sp>
      <p:sp>
        <p:nvSpPr>
          <p:cNvPr id="3" name="Text Placeholder 2"/>
          <p:cNvSpPr>
            <a:spLocks noGrp="1"/>
          </p:cNvSpPr>
          <p:nvPr>
            <p:ph type="body" idx="1"/>
          </p:nvPr>
        </p:nvSpPr>
        <p:spPr/>
        <p:txBody>
          <a:bodyPr>
            <a:normAutofit fontScale="85000" lnSpcReduction="20000"/>
          </a:bodyPr>
          <a:lstStyle/>
          <a:p>
            <a:pPr lvl="1" indent="-457200">
              <a:buFont typeface="Wingdings" panose="05000000000000000000" pitchFamily="2" charset="2"/>
              <a:buChar char="Ø"/>
            </a:pPr>
            <a:r>
              <a:rPr lang="en-US" sz="2800" dirty="0" smtClean="0">
                <a:solidFill>
                  <a:schemeClr val="tx1"/>
                </a:solidFill>
                <a:latin typeface="+mn-lt"/>
              </a:rPr>
              <a:t>Records </a:t>
            </a:r>
            <a:r>
              <a:rPr lang="en-US" sz="2800" dirty="0">
                <a:solidFill>
                  <a:schemeClr val="tx1"/>
                </a:solidFill>
                <a:latin typeface="+mn-lt"/>
              </a:rPr>
              <a:t>for schedule I and schedule II substances should be kept separately from records for schedule III-V</a:t>
            </a:r>
          </a:p>
          <a:p>
            <a:pPr lvl="1" indent="-457200">
              <a:buFont typeface="Wingdings" panose="05000000000000000000" pitchFamily="2" charset="2"/>
              <a:buChar char="Ø"/>
            </a:pPr>
            <a:r>
              <a:rPr lang="en-US" sz="2800" dirty="0">
                <a:solidFill>
                  <a:schemeClr val="tx1"/>
                </a:solidFill>
                <a:latin typeface="+mn-lt"/>
              </a:rPr>
              <a:t>Inventory for all locations must be updated every 2 years. The inventory will consist of:</a:t>
            </a:r>
          </a:p>
          <a:p>
            <a:pPr marL="692150" lvl="2" indent="-457200">
              <a:buFont typeface="Wingdings" panose="05000000000000000000" pitchFamily="2" charset="2"/>
              <a:buChar char="Ø"/>
            </a:pPr>
            <a:r>
              <a:rPr lang="en-US" sz="2600" dirty="0">
                <a:solidFill>
                  <a:schemeClr val="tx1"/>
                </a:solidFill>
                <a:latin typeface="+mn-lt"/>
              </a:rPr>
              <a:t>Hands-on counting of inventory</a:t>
            </a:r>
          </a:p>
          <a:p>
            <a:pPr marL="692150" lvl="2" indent="-457200">
              <a:buFont typeface="Wingdings" panose="05000000000000000000" pitchFamily="2" charset="2"/>
              <a:buChar char="Ø"/>
            </a:pPr>
            <a:r>
              <a:rPr lang="en-US" sz="2600" dirty="0">
                <a:solidFill>
                  <a:schemeClr val="tx1"/>
                </a:solidFill>
                <a:latin typeface="+mn-lt"/>
              </a:rPr>
              <a:t>Complete within a single business day</a:t>
            </a:r>
          </a:p>
          <a:p>
            <a:pPr marL="692150" lvl="2" indent="-457200">
              <a:buFont typeface="Wingdings" panose="05000000000000000000" pitchFamily="2" charset="2"/>
              <a:buChar char="Ø"/>
            </a:pPr>
            <a:r>
              <a:rPr lang="en-US" sz="2600" dirty="0" smtClean="0">
                <a:solidFill>
                  <a:schemeClr val="tx1"/>
                </a:solidFill>
                <a:latin typeface="+mn-lt"/>
              </a:rPr>
              <a:t>Inventory </a:t>
            </a:r>
            <a:r>
              <a:rPr lang="en-US" sz="2600" dirty="0">
                <a:solidFill>
                  <a:schemeClr val="tx1"/>
                </a:solidFill>
                <a:latin typeface="+mn-lt"/>
              </a:rPr>
              <a:t>must be maintained at the Registered Location (The inventory can be written, typewritten, or printed.)</a:t>
            </a:r>
          </a:p>
          <a:p>
            <a:pPr marL="692150" lvl="2" indent="-457200">
              <a:buFont typeface="Wingdings" panose="05000000000000000000" pitchFamily="2" charset="2"/>
              <a:buChar char="Ø"/>
            </a:pPr>
            <a:r>
              <a:rPr lang="en-US" sz="2600" dirty="0">
                <a:solidFill>
                  <a:schemeClr val="tx1"/>
                </a:solidFill>
                <a:latin typeface="+mn-lt"/>
              </a:rPr>
              <a:t>Label the inventory “Biennial Inventory” (If nothing to record – indicate “0</a:t>
            </a:r>
            <a:r>
              <a:rPr lang="en-US" sz="2600" dirty="0" smtClean="0">
                <a:solidFill>
                  <a:schemeClr val="tx1"/>
                </a:solidFill>
                <a:latin typeface="+mn-lt"/>
              </a:rPr>
              <a:t>”)</a:t>
            </a:r>
          </a:p>
          <a:p>
            <a:pPr marL="692150" lvl="2" indent="-457200">
              <a:buFont typeface="Wingdings" panose="05000000000000000000" pitchFamily="2" charset="2"/>
              <a:buChar char="Ø"/>
            </a:pPr>
            <a:r>
              <a:rPr lang="en-US" sz="2600" dirty="0" smtClean="0">
                <a:solidFill>
                  <a:schemeClr val="tx1"/>
                </a:solidFill>
                <a:latin typeface="+mn-lt"/>
              </a:rPr>
              <a:t>See log templates on CCMS and/or IACUC websites</a:t>
            </a:r>
          </a:p>
          <a:p>
            <a:pPr marL="1035050" lvl="3" indent="-342900">
              <a:buFont typeface="Wingdings" panose="05000000000000000000" pitchFamily="2" charset="2"/>
              <a:buChar char="Ø"/>
            </a:pPr>
            <a:r>
              <a:rPr lang="en-US" sz="2100" dirty="0" smtClean="0">
                <a:solidFill>
                  <a:schemeClr val="tx1"/>
                </a:solidFill>
                <a:latin typeface="+mn-lt"/>
              </a:rPr>
              <a:t>Receipt Log, Usage Log, Biennial Inventory Log</a:t>
            </a:r>
            <a:endParaRPr lang="en-US" sz="2100" dirty="0">
              <a:solidFill>
                <a:schemeClr val="tx1"/>
              </a:solidFill>
              <a:latin typeface="+mn-lt"/>
            </a:endParaRPr>
          </a:p>
        </p:txBody>
      </p:sp>
      <p:pic>
        <p:nvPicPr>
          <p:cNvPr id="6" name="Picture 5"/>
          <p:cNvPicPr>
            <a:picLocks noChangeAspect="1"/>
          </p:cNvPicPr>
          <p:nvPr/>
        </p:nvPicPr>
        <p:blipFill rotWithShape="1">
          <a:blip r:embed="rId2"/>
          <a:srcRect l="12832" t="15247" r="5046" b="6300"/>
          <a:stretch/>
        </p:blipFill>
        <p:spPr>
          <a:xfrm>
            <a:off x="7275872" y="98322"/>
            <a:ext cx="1759974" cy="1681317"/>
          </a:xfrm>
          <a:prstGeom prst="rect">
            <a:avLst/>
          </a:prstGeom>
        </p:spPr>
      </p:pic>
    </p:spTree>
    <p:extLst>
      <p:ext uri="{BB962C8B-B14F-4D97-AF65-F5344CB8AC3E}">
        <p14:creationId xmlns:p14="http://schemas.microsoft.com/office/powerpoint/2010/main" val="2493884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sz="4000" dirty="0">
                <a:solidFill>
                  <a:schemeClr val="tx1"/>
                </a:solidFill>
                <a:latin typeface="+mn-lt"/>
                <a:ea typeface="ＭＳ Ｐゴシック" panose="020B0600070205080204" pitchFamily="34" charset="-128"/>
                <a:cs typeface="Trebuchet MS" panose="020B0603020202020204" pitchFamily="34" charset="0"/>
              </a:rPr>
              <a:t>Record Keeping cont.</a:t>
            </a:r>
            <a:r>
              <a:rPr lang="en-US" altLang="en-US" dirty="0">
                <a:solidFill>
                  <a:schemeClr val="tx1"/>
                </a:solidFill>
                <a:latin typeface="Museo Slab 300"/>
                <a:ea typeface="ＭＳ Ｐゴシック" panose="020B0600070205080204" pitchFamily="34" charset="-128"/>
                <a:cs typeface="Trebuchet MS" panose="020B0603020202020204" pitchFamily="34" charset="0"/>
              </a:rPr>
              <a:t/>
            </a:r>
            <a:br>
              <a:rPr lang="en-US" altLang="en-US" dirty="0">
                <a:solidFill>
                  <a:schemeClr val="tx1"/>
                </a:solidFill>
                <a:latin typeface="Museo Slab 300"/>
                <a:ea typeface="ＭＳ Ｐゴシック" panose="020B0600070205080204" pitchFamily="34" charset="-128"/>
                <a:cs typeface="Trebuchet MS" panose="020B0603020202020204" pitchFamily="34" charset="0"/>
              </a:rPr>
            </a:b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25</a:t>
            </a:fld>
            <a:endParaRPr lang="en-US" dirty="0"/>
          </a:p>
        </p:txBody>
      </p:sp>
      <p:sp>
        <p:nvSpPr>
          <p:cNvPr id="3" name="Text Placeholder 2"/>
          <p:cNvSpPr>
            <a:spLocks noGrp="1"/>
          </p:cNvSpPr>
          <p:nvPr>
            <p:ph type="body" idx="1"/>
          </p:nvPr>
        </p:nvSpPr>
        <p:spPr>
          <a:xfrm>
            <a:off x="290052" y="1611961"/>
            <a:ext cx="4236471" cy="4197252"/>
          </a:xfrm>
        </p:spPr>
        <p:txBody>
          <a:bodyPr>
            <a:normAutofit fontScale="85000" lnSpcReduction="10000"/>
          </a:bodyPr>
          <a:lstStyle/>
          <a:p>
            <a:pPr lvl="1" indent="-457200">
              <a:buFont typeface="Wingdings" panose="05000000000000000000" pitchFamily="2" charset="2"/>
              <a:buChar char="Ø"/>
            </a:pPr>
            <a:r>
              <a:rPr lang="en-US" sz="2800" dirty="0" smtClean="0">
                <a:solidFill>
                  <a:schemeClr val="tx1"/>
                </a:solidFill>
                <a:latin typeface="+mn-lt"/>
              </a:rPr>
              <a:t>Usage </a:t>
            </a:r>
            <a:r>
              <a:rPr lang="en-US" sz="2800" dirty="0">
                <a:solidFill>
                  <a:schemeClr val="tx1"/>
                </a:solidFill>
                <a:latin typeface="+mn-lt"/>
              </a:rPr>
              <a:t>logs must be maintained for controlled substances at each physical location where they are </a:t>
            </a:r>
            <a:r>
              <a:rPr lang="en-US" sz="2800" dirty="0" smtClean="0">
                <a:solidFill>
                  <a:schemeClr val="tx1"/>
                </a:solidFill>
                <a:latin typeface="+mn-lt"/>
              </a:rPr>
              <a:t>stored</a:t>
            </a:r>
          </a:p>
          <a:p>
            <a:pPr lvl="1" indent="-457200">
              <a:buFont typeface="Wingdings" panose="05000000000000000000" pitchFamily="2" charset="2"/>
              <a:buChar char="Ø"/>
            </a:pPr>
            <a:endParaRPr lang="en-US" sz="2800" dirty="0">
              <a:solidFill>
                <a:schemeClr val="tx1"/>
              </a:solidFill>
              <a:latin typeface="+mn-lt"/>
            </a:endParaRPr>
          </a:p>
          <a:p>
            <a:pPr lvl="1" indent="-457200">
              <a:buFont typeface="Wingdings" panose="05000000000000000000" pitchFamily="2" charset="2"/>
              <a:buChar char="Ø"/>
            </a:pPr>
            <a:r>
              <a:rPr lang="en-US" sz="2800" dirty="0">
                <a:solidFill>
                  <a:schemeClr val="tx1"/>
                </a:solidFill>
                <a:latin typeface="+mn-lt"/>
              </a:rPr>
              <a:t>The use of controlled drugs are always documented by the date, purpose, amount used, balance remaining and the initials of the person administering the drug. </a:t>
            </a:r>
          </a:p>
          <a:p>
            <a:pPr marL="0" lvl="1"/>
            <a:endParaRPr lang="en-US" sz="2600" dirty="0">
              <a:solidFill>
                <a:schemeClr val="tx1"/>
              </a:solidFill>
            </a:endParaRPr>
          </a:p>
        </p:txBody>
      </p:sp>
      <p:pic>
        <p:nvPicPr>
          <p:cNvPr id="6" name="Picture 5"/>
          <p:cNvPicPr>
            <a:picLocks noChangeAspect="1"/>
          </p:cNvPicPr>
          <p:nvPr/>
        </p:nvPicPr>
        <p:blipFill>
          <a:blip r:embed="rId2"/>
          <a:stretch>
            <a:fillRect/>
          </a:stretch>
        </p:blipFill>
        <p:spPr>
          <a:xfrm>
            <a:off x="4526523" y="1923037"/>
            <a:ext cx="4308340" cy="3268396"/>
          </a:xfrm>
          <a:prstGeom prst="rect">
            <a:avLst/>
          </a:prstGeom>
          <a:ln>
            <a:solidFill>
              <a:schemeClr val="tx1"/>
            </a:solidFill>
          </a:ln>
        </p:spPr>
      </p:pic>
      <p:sp>
        <p:nvSpPr>
          <p:cNvPr id="8" name="TextBox 7"/>
          <p:cNvSpPr txBox="1"/>
          <p:nvPr/>
        </p:nvSpPr>
        <p:spPr>
          <a:xfrm>
            <a:off x="4395019" y="5296838"/>
            <a:ext cx="4572000" cy="646331"/>
          </a:xfrm>
          <a:prstGeom prst="rect">
            <a:avLst/>
          </a:prstGeom>
          <a:noFill/>
        </p:spPr>
        <p:txBody>
          <a:bodyPr wrap="square" rtlCol="0">
            <a:spAutoFit/>
          </a:bodyPr>
          <a:lstStyle/>
          <a:p>
            <a:pPr algn="just"/>
            <a:r>
              <a:rPr lang="en-US" sz="1200" dirty="0"/>
              <a:t>All records must be maintained by Licensed individual/registrant for a period of at least </a:t>
            </a:r>
            <a:r>
              <a:rPr lang="en-US" sz="1200" b="1" dirty="0"/>
              <a:t>five years </a:t>
            </a:r>
            <a:r>
              <a:rPr lang="en-US" sz="1200" dirty="0"/>
              <a:t>from the date of the last recorded purchase, transfer, use, or other transaction involving the controlled </a:t>
            </a:r>
            <a:r>
              <a:rPr lang="en-US" sz="1200" dirty="0" smtClean="0"/>
              <a:t>substance</a:t>
            </a:r>
            <a:endParaRPr lang="en-US" sz="1200" dirty="0"/>
          </a:p>
        </p:txBody>
      </p:sp>
    </p:spTree>
    <p:extLst>
      <p:ext uri="{BB962C8B-B14F-4D97-AF65-F5344CB8AC3E}">
        <p14:creationId xmlns:p14="http://schemas.microsoft.com/office/powerpoint/2010/main" val="54137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smtClean="0">
                <a:solidFill>
                  <a:schemeClr val="tx1"/>
                </a:solidFill>
              </a:rPr>
              <a:t>Disposa</a:t>
            </a:r>
            <a:r>
              <a:rPr lang="en-US" sz="4000" dirty="0">
                <a:solidFill>
                  <a:schemeClr val="tx1"/>
                </a:solidFill>
              </a:rPr>
              <a:t>l</a:t>
            </a:r>
          </a:p>
        </p:txBody>
      </p:sp>
      <p:sp>
        <p:nvSpPr>
          <p:cNvPr id="4" name="Slide Number Placeholder 3"/>
          <p:cNvSpPr>
            <a:spLocks noGrp="1"/>
          </p:cNvSpPr>
          <p:nvPr>
            <p:ph type="sldNum" sz="quarter" idx="12"/>
          </p:nvPr>
        </p:nvSpPr>
        <p:spPr/>
        <p:txBody>
          <a:bodyPr/>
          <a:lstStyle/>
          <a:p>
            <a:fld id="{935F4044-894B-B74C-BA70-A76DFBF02618}" type="slidenum">
              <a:rPr lang="en-US" smtClean="0"/>
              <a:pPr/>
              <a:t>26</a:t>
            </a:fld>
            <a:endParaRPr lang="en-US" dirty="0"/>
          </a:p>
        </p:txBody>
      </p:sp>
      <p:sp>
        <p:nvSpPr>
          <p:cNvPr id="3" name="Text Placeholder 2"/>
          <p:cNvSpPr>
            <a:spLocks noGrp="1"/>
          </p:cNvSpPr>
          <p:nvPr>
            <p:ph type="body" idx="1"/>
          </p:nvPr>
        </p:nvSpPr>
        <p:spPr>
          <a:xfrm>
            <a:off x="457200" y="1474310"/>
            <a:ext cx="8229600" cy="4197252"/>
          </a:xfrm>
        </p:spPr>
        <p:txBody>
          <a:bodyPr>
            <a:normAutofit fontScale="25000" lnSpcReduction="20000"/>
          </a:bodyPr>
          <a:lstStyle/>
          <a:p>
            <a:pPr marL="685800" indent="-685800">
              <a:lnSpc>
                <a:spcPct val="120000"/>
              </a:lnSpc>
              <a:buFont typeface="Wingdings" panose="05000000000000000000" pitchFamily="2" charset="2"/>
              <a:buChar char="Ø"/>
            </a:pPr>
            <a:r>
              <a:rPr lang="en-US" sz="6400" dirty="0">
                <a:solidFill>
                  <a:schemeClr val="tx1"/>
                </a:solidFill>
              </a:rPr>
              <a:t>Licensed individual/registrants should make every effort to limit the amount of controlled substances requiring disposal by monitoring expiration dates and ensuring use of controlled substances within the appropriate timeframe, as well as limiting purchase/storage of controlled substances to appropriate quantities (e.g., sufficient to support the equivalent of 3-months of research). </a:t>
            </a:r>
            <a:endParaRPr lang="en-US" sz="6400" dirty="0" smtClean="0">
              <a:solidFill>
                <a:schemeClr val="tx1"/>
              </a:solidFill>
            </a:endParaRPr>
          </a:p>
          <a:p>
            <a:pPr>
              <a:lnSpc>
                <a:spcPct val="120000"/>
              </a:lnSpc>
            </a:pPr>
            <a:endParaRPr lang="en-US" sz="6400" dirty="0" smtClean="0">
              <a:solidFill>
                <a:schemeClr val="tx1"/>
              </a:solidFill>
            </a:endParaRPr>
          </a:p>
          <a:p>
            <a:pPr marL="685800" indent="-685800">
              <a:lnSpc>
                <a:spcPct val="120000"/>
              </a:lnSpc>
              <a:buFont typeface="Wingdings" panose="05000000000000000000" pitchFamily="2" charset="2"/>
              <a:buChar char="Ø"/>
            </a:pPr>
            <a:r>
              <a:rPr lang="en-US" sz="6400" dirty="0" smtClean="0">
                <a:solidFill>
                  <a:schemeClr val="tx1"/>
                </a:solidFill>
              </a:rPr>
              <a:t>Disposal </a:t>
            </a:r>
            <a:r>
              <a:rPr lang="en-US" sz="6400" dirty="0">
                <a:solidFill>
                  <a:schemeClr val="tx1"/>
                </a:solidFill>
              </a:rPr>
              <a:t>and/or surrender of controlled substances must be in accordance with applicable laws and regulations including, among others, 10 N.Y.C.R.R. § 80.51-52 and 21 C.F.R. § 1307.21</a:t>
            </a:r>
            <a:r>
              <a:rPr lang="en-US" sz="6400" dirty="0" smtClean="0">
                <a:solidFill>
                  <a:schemeClr val="tx1"/>
                </a:solidFill>
              </a:rPr>
              <a:t>.</a:t>
            </a:r>
          </a:p>
          <a:p>
            <a:pPr marL="685800" indent="-685800">
              <a:lnSpc>
                <a:spcPct val="120000"/>
              </a:lnSpc>
              <a:buFont typeface="Wingdings" panose="05000000000000000000" pitchFamily="2" charset="2"/>
              <a:buChar char="Ø"/>
            </a:pPr>
            <a:endParaRPr lang="en-US" sz="6400" dirty="0">
              <a:solidFill>
                <a:schemeClr val="tx1"/>
              </a:solidFill>
            </a:endParaRPr>
          </a:p>
          <a:p>
            <a:pPr marL="685800" lvl="0" indent="-685800">
              <a:lnSpc>
                <a:spcPct val="120000"/>
              </a:lnSpc>
              <a:buFont typeface="Wingdings" panose="05000000000000000000" pitchFamily="2" charset="2"/>
              <a:buChar char="Ø"/>
            </a:pPr>
            <a:r>
              <a:rPr lang="en-US" sz="6400" dirty="0">
                <a:solidFill>
                  <a:schemeClr val="tx1"/>
                </a:solidFill>
              </a:rPr>
              <a:t>If controlled substances expire or otherwise require disposal, the Licensed individual/registrant should contact a NYS DOH approved </a:t>
            </a:r>
            <a:r>
              <a:rPr lang="en-US" sz="6400" u="sng" dirty="0">
                <a:solidFill>
                  <a:schemeClr val="tx1"/>
                </a:solidFill>
              </a:rPr>
              <a:t>Reverse Distributor</a:t>
            </a:r>
            <a:r>
              <a:rPr lang="en-US" sz="6400" dirty="0">
                <a:solidFill>
                  <a:schemeClr val="tx1"/>
                </a:solidFill>
              </a:rPr>
              <a:t>  </a:t>
            </a:r>
            <a:endParaRPr lang="en-US" sz="6400" dirty="0" smtClean="0">
              <a:solidFill>
                <a:schemeClr val="tx1"/>
              </a:solidFill>
            </a:endParaRPr>
          </a:p>
          <a:p>
            <a:pPr marL="1143000" lvl="1" indent="-685800">
              <a:lnSpc>
                <a:spcPct val="120000"/>
              </a:lnSpc>
              <a:buFont typeface="Wingdings" panose="05000000000000000000" pitchFamily="2" charset="2"/>
              <a:buChar char="Ø"/>
            </a:pPr>
            <a:r>
              <a:rPr lang="en-US" sz="4800" dirty="0" smtClean="0">
                <a:solidFill>
                  <a:schemeClr val="tx1"/>
                </a:solidFill>
              </a:rPr>
              <a:t>(</a:t>
            </a:r>
            <a:r>
              <a:rPr lang="en-US" sz="4800" u="sng" dirty="0">
                <a:solidFill>
                  <a:schemeClr val="tx1"/>
                </a:solidFill>
                <a:hlinkClick r:id="rId2"/>
              </a:rPr>
              <a:t>https://www.health.ny.gov/professionals/narcotic/licensing_and_certification/docs/reverse_distr</a:t>
            </a:r>
            <a:r>
              <a:rPr lang="en-US" sz="4800" dirty="0">
                <a:solidFill>
                  <a:schemeClr val="tx1"/>
                </a:solidFill>
              </a:rPr>
              <a:t> </a:t>
            </a:r>
            <a:r>
              <a:rPr lang="en-US" sz="4800" u="sng" dirty="0">
                <a:solidFill>
                  <a:schemeClr val="tx1"/>
                </a:solidFill>
                <a:hlinkClick r:id="rId2"/>
              </a:rPr>
              <a:t>ibutor.pdf</a:t>
            </a:r>
            <a:r>
              <a:rPr lang="en-US" sz="4800" dirty="0">
                <a:solidFill>
                  <a:schemeClr val="tx1"/>
                </a:solidFill>
              </a:rPr>
              <a:t>) and arrange for the documented return of the controlled substances through a reverse distribution process.</a:t>
            </a:r>
          </a:p>
          <a:p>
            <a:pPr marL="0" lvl="2"/>
            <a:endParaRPr lang="en-US" sz="2600" dirty="0">
              <a:solidFill>
                <a:schemeClr val="tx1"/>
              </a:solidFill>
              <a:latin typeface="Museo Slab 300"/>
              <a:ea typeface="ＭＳ Ｐゴシック" panose="020B0600070205080204" pitchFamily="34" charset="-128"/>
            </a:endParaRPr>
          </a:p>
          <a:p>
            <a:pPr marL="508000" lvl="1" indent="-508000">
              <a:buFont typeface="Wingdings" panose="05000000000000000000" pitchFamily="2" charset="2"/>
              <a:buChar char="Ø"/>
            </a:pPr>
            <a:endParaRPr lang="en-US" dirty="0"/>
          </a:p>
        </p:txBody>
      </p:sp>
      <p:pic>
        <p:nvPicPr>
          <p:cNvPr id="5" name="Picture 4">
            <a:extLst>
              <a:ext uri="{FF2B5EF4-FFF2-40B4-BE49-F238E27FC236}">
                <a16:creationId xmlns:a16="http://schemas.microsoft.com/office/drawing/2014/main" id="{B8B75030-C737-40B0-A67F-83ADCF9A62C6}"/>
              </a:ext>
            </a:extLst>
          </p:cNvPr>
          <p:cNvPicPr>
            <a:picLocks noChangeAspect="1"/>
          </p:cNvPicPr>
          <p:nvPr/>
        </p:nvPicPr>
        <p:blipFill>
          <a:blip r:embed="rId3"/>
          <a:stretch>
            <a:fillRect/>
          </a:stretch>
        </p:blipFill>
        <p:spPr>
          <a:xfrm>
            <a:off x="6809549" y="5436876"/>
            <a:ext cx="1270343" cy="1245270"/>
          </a:xfrm>
          <a:prstGeom prst="rect">
            <a:avLst/>
          </a:prstGeom>
        </p:spPr>
      </p:pic>
    </p:spTree>
    <p:extLst>
      <p:ext uri="{BB962C8B-B14F-4D97-AF65-F5344CB8AC3E}">
        <p14:creationId xmlns:p14="http://schemas.microsoft.com/office/powerpoint/2010/main" val="3879274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rPr>
              <a:t>Disposal</a:t>
            </a:r>
            <a:endParaRPr lang="en-US" sz="3600" dirty="0">
              <a:solidFill>
                <a:schemeClr val="tx1"/>
              </a:solidFill>
            </a:endParaRPr>
          </a:p>
        </p:txBody>
      </p:sp>
      <p:sp>
        <p:nvSpPr>
          <p:cNvPr id="3" name="Footer Placeholder 2"/>
          <p:cNvSpPr>
            <a:spLocks noGrp="1"/>
          </p:cNvSpPr>
          <p:nvPr>
            <p:ph type="ftr" sz="quarter" idx="11"/>
          </p:nvPr>
        </p:nvSpPr>
        <p:spPr/>
        <p:txBody>
          <a:bodyPr/>
          <a:lstStyle/>
          <a:p>
            <a:r>
              <a:rPr lang="en-US" smtClean="0"/>
              <a:t>Mount Sinai / Presentation Slide / December 5, 2012</a:t>
            </a:r>
            <a:endParaRPr lang="en-US"/>
          </a:p>
        </p:txBody>
      </p:sp>
      <p:sp>
        <p:nvSpPr>
          <p:cNvPr id="4" name="Slide Number Placeholder 3"/>
          <p:cNvSpPr>
            <a:spLocks noGrp="1"/>
          </p:cNvSpPr>
          <p:nvPr>
            <p:ph type="sldNum" sz="quarter" idx="12"/>
          </p:nvPr>
        </p:nvSpPr>
        <p:spPr/>
        <p:txBody>
          <a:bodyPr/>
          <a:lstStyle/>
          <a:p>
            <a:fld id="{9F8FBD0B-D5BA-AC4A-B182-CCF391B5588A}" type="slidenum">
              <a:rPr lang="en-US" smtClean="0"/>
              <a:pPr/>
              <a:t>27</a:t>
            </a:fld>
            <a:endParaRPr lang="en-US" dirty="0"/>
          </a:p>
        </p:txBody>
      </p:sp>
      <p:sp>
        <p:nvSpPr>
          <p:cNvPr id="5" name="Text Placeholder 4"/>
          <p:cNvSpPr>
            <a:spLocks noGrp="1"/>
          </p:cNvSpPr>
          <p:nvPr>
            <p:ph type="body" idx="1"/>
          </p:nvPr>
        </p:nvSpPr>
        <p:spPr>
          <a:xfrm>
            <a:off x="457200" y="1454645"/>
            <a:ext cx="8229600" cy="4197252"/>
          </a:xfrm>
        </p:spPr>
        <p:txBody>
          <a:bodyPr>
            <a:noAutofit/>
          </a:bodyPr>
          <a:lstStyle/>
          <a:p>
            <a:pPr marL="685800" lvl="0" indent="-685800">
              <a:lnSpc>
                <a:spcPct val="120000"/>
              </a:lnSpc>
              <a:buFont typeface="Wingdings" panose="05000000000000000000" pitchFamily="2" charset="2"/>
              <a:buChar char="Ø"/>
            </a:pPr>
            <a:r>
              <a:rPr lang="en-US" sz="1600" dirty="0">
                <a:solidFill>
                  <a:schemeClr val="tx1"/>
                </a:solidFill>
              </a:rPr>
              <a:t>All controlled substances must remain securely stored in accordance with the “Storage” section of this Policy while awaiting NYS DOH and DEA approval for disposal</a:t>
            </a:r>
            <a:r>
              <a:rPr lang="en-US" sz="1600" dirty="0" smtClean="0">
                <a:solidFill>
                  <a:schemeClr val="tx1"/>
                </a:solidFill>
              </a:rPr>
              <a:t>.</a:t>
            </a:r>
            <a:endParaRPr lang="en-US" sz="1600" dirty="0">
              <a:solidFill>
                <a:schemeClr val="tx1"/>
              </a:solidFill>
            </a:endParaRPr>
          </a:p>
          <a:p>
            <a:pPr marL="685800" lvl="0" indent="-685800">
              <a:lnSpc>
                <a:spcPct val="120000"/>
              </a:lnSpc>
              <a:buFont typeface="Wingdings" panose="05000000000000000000" pitchFamily="2" charset="2"/>
              <a:buChar char="Ø"/>
            </a:pPr>
            <a:r>
              <a:rPr lang="en-US" sz="1600" dirty="0">
                <a:solidFill>
                  <a:schemeClr val="tx1"/>
                </a:solidFill>
              </a:rPr>
              <a:t>Expired pharmaceuticals previously intended for use with animals must be clearly labeled to avoid accidental administration</a:t>
            </a:r>
            <a:r>
              <a:rPr lang="en-US" sz="1600" dirty="0" smtClean="0">
                <a:solidFill>
                  <a:schemeClr val="tx1"/>
                </a:solidFill>
              </a:rPr>
              <a:t>.</a:t>
            </a:r>
            <a:endParaRPr lang="en-US" sz="1600" dirty="0">
              <a:solidFill>
                <a:schemeClr val="tx1"/>
              </a:solidFill>
            </a:endParaRPr>
          </a:p>
          <a:p>
            <a:pPr marL="685800" lvl="0" indent="-685800">
              <a:lnSpc>
                <a:spcPct val="120000"/>
              </a:lnSpc>
              <a:buFont typeface="Wingdings" panose="05000000000000000000" pitchFamily="2" charset="2"/>
              <a:buChar char="Ø"/>
            </a:pPr>
            <a:r>
              <a:rPr lang="en-US" sz="1600" dirty="0">
                <a:solidFill>
                  <a:schemeClr val="tx1"/>
                </a:solidFill>
              </a:rPr>
              <a:t>If controlled substances are discovered for which registration cannot be ascertained, please contact </a:t>
            </a:r>
            <a:r>
              <a:rPr lang="en-US" sz="1600" dirty="0" err="1">
                <a:solidFill>
                  <a:schemeClr val="tx1"/>
                </a:solidFill>
              </a:rPr>
              <a:t>EnvH&amp;S</a:t>
            </a:r>
            <a:r>
              <a:rPr lang="en-US" sz="1600" dirty="0">
                <a:solidFill>
                  <a:schemeClr val="tx1"/>
                </a:solidFill>
              </a:rPr>
              <a:t> for guidance</a:t>
            </a:r>
            <a:r>
              <a:rPr lang="en-US" sz="1600" dirty="0" smtClean="0">
                <a:solidFill>
                  <a:schemeClr val="tx1"/>
                </a:solidFill>
              </a:rPr>
              <a:t>.</a:t>
            </a:r>
            <a:endParaRPr lang="en-US" sz="1600" dirty="0">
              <a:solidFill>
                <a:schemeClr val="tx1"/>
              </a:solidFill>
            </a:endParaRPr>
          </a:p>
          <a:p>
            <a:pPr marL="685800" lvl="0" indent="-685800">
              <a:lnSpc>
                <a:spcPct val="120000"/>
              </a:lnSpc>
              <a:buFont typeface="Wingdings" panose="05000000000000000000" pitchFamily="2" charset="2"/>
              <a:buChar char="Ø"/>
            </a:pPr>
            <a:r>
              <a:rPr lang="en-US" sz="1600" dirty="0">
                <a:solidFill>
                  <a:schemeClr val="tx1"/>
                </a:solidFill>
              </a:rPr>
              <a:t>Any person disposing of a controlled substance must maintain written records containing:</a:t>
            </a:r>
          </a:p>
          <a:p>
            <a:pPr marL="742950" lvl="1" indent="-285750">
              <a:lnSpc>
                <a:spcPct val="120000"/>
              </a:lnSpc>
              <a:buFont typeface="Wingdings" panose="05000000000000000000" pitchFamily="2" charset="2"/>
              <a:buChar char="Ø"/>
            </a:pPr>
            <a:r>
              <a:rPr lang="en-US" sz="1400" dirty="0">
                <a:solidFill>
                  <a:schemeClr val="tx1"/>
                </a:solidFill>
                <a:latin typeface="+mn-lt"/>
              </a:rPr>
              <a:t>Date of return or destruction;</a:t>
            </a:r>
          </a:p>
          <a:p>
            <a:pPr marL="742950" lvl="1" indent="-285750">
              <a:lnSpc>
                <a:spcPct val="120000"/>
              </a:lnSpc>
              <a:buFont typeface="Wingdings" panose="05000000000000000000" pitchFamily="2" charset="2"/>
              <a:buChar char="Ø"/>
            </a:pPr>
            <a:r>
              <a:rPr lang="en-US" sz="1400" dirty="0">
                <a:solidFill>
                  <a:schemeClr val="tx1"/>
                </a:solidFill>
                <a:latin typeface="+mn-lt"/>
              </a:rPr>
              <a:t>Name, form, quantity of the substance returned or destroyed;</a:t>
            </a:r>
          </a:p>
          <a:p>
            <a:pPr marL="742950" lvl="1" indent="-285750">
              <a:lnSpc>
                <a:spcPct val="120000"/>
              </a:lnSpc>
              <a:buFont typeface="Wingdings" panose="05000000000000000000" pitchFamily="2" charset="2"/>
              <a:buChar char="Ø"/>
            </a:pPr>
            <a:r>
              <a:rPr lang="en-US" sz="1400" dirty="0">
                <a:solidFill>
                  <a:schemeClr val="tx1"/>
                </a:solidFill>
                <a:latin typeface="+mn-lt"/>
              </a:rPr>
              <a:t>Name, address, registry number of the person making the return;</a:t>
            </a:r>
          </a:p>
          <a:p>
            <a:pPr marL="742950" lvl="1" indent="-285750">
              <a:lnSpc>
                <a:spcPct val="120000"/>
              </a:lnSpc>
              <a:buFont typeface="Wingdings" panose="05000000000000000000" pitchFamily="2" charset="2"/>
              <a:buChar char="Ø"/>
            </a:pPr>
            <a:r>
              <a:rPr lang="en-US" sz="1400" dirty="0">
                <a:solidFill>
                  <a:schemeClr val="tx1"/>
                </a:solidFill>
                <a:latin typeface="+mn-lt"/>
              </a:rPr>
              <a:t>Name, address, registry number of the supplier or manufacturer to whom the substances are returned or the name and license number of the persons performing and witnessing the destruction.</a:t>
            </a:r>
          </a:p>
          <a:p>
            <a:pPr marL="685800" indent="-685800">
              <a:lnSpc>
                <a:spcPct val="120000"/>
              </a:lnSpc>
              <a:buFont typeface="Wingdings" panose="05000000000000000000" pitchFamily="2" charset="2"/>
              <a:buChar char="Ø"/>
            </a:pPr>
            <a:r>
              <a:rPr lang="en-US" sz="1400" dirty="0">
                <a:solidFill>
                  <a:schemeClr val="tx1"/>
                </a:solidFill>
              </a:rPr>
              <a:t> </a:t>
            </a:r>
            <a:endParaRPr lang="en-US" sz="1400" dirty="0">
              <a:solidFill>
                <a:schemeClr val="tx1"/>
              </a:solidFill>
              <a:latin typeface="Museo Slab 300"/>
              <a:ea typeface="ＭＳ Ｐゴシック" panose="020B0600070205080204" pitchFamily="34" charset="-128"/>
            </a:endParaRPr>
          </a:p>
        </p:txBody>
      </p:sp>
    </p:spTree>
    <p:extLst>
      <p:ext uri="{BB962C8B-B14F-4D97-AF65-F5344CB8AC3E}">
        <p14:creationId xmlns:p14="http://schemas.microsoft.com/office/powerpoint/2010/main" val="3633619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000" dirty="0">
                <a:solidFill>
                  <a:schemeClr val="tx1"/>
                </a:solidFill>
                <a:latin typeface="+mn-lt"/>
                <a:ea typeface="ＭＳ Ｐゴシック" panose="020B0600070205080204" pitchFamily="34" charset="-128"/>
                <a:cs typeface="Trebuchet MS" panose="020B0603020202020204" pitchFamily="34" charset="0"/>
              </a:rPr>
              <a:t>Inspections</a:t>
            </a:r>
            <a:r>
              <a:rPr lang="en-US" altLang="en-US" dirty="0">
                <a:solidFill>
                  <a:schemeClr val="tx1"/>
                </a:solidFill>
                <a:latin typeface="Museo Slab 300"/>
                <a:ea typeface="ＭＳ Ｐゴシック" panose="020B0600070205080204" pitchFamily="34" charset="-128"/>
                <a:cs typeface="Trebuchet MS" panose="020B0603020202020204" pitchFamily="34" charset="0"/>
              </a:rPr>
              <a:t/>
            </a:r>
            <a:br>
              <a:rPr lang="en-US" altLang="en-US" dirty="0">
                <a:solidFill>
                  <a:schemeClr val="tx1"/>
                </a:solidFill>
                <a:latin typeface="Museo Slab 300"/>
                <a:ea typeface="ＭＳ Ｐゴシック" panose="020B0600070205080204" pitchFamily="34" charset="-128"/>
                <a:cs typeface="Trebuchet MS" panose="020B0603020202020204" pitchFamily="34" charset="0"/>
              </a:rPr>
            </a:b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28</a:t>
            </a:fld>
            <a:endParaRPr lang="en-US" dirty="0"/>
          </a:p>
        </p:txBody>
      </p:sp>
      <p:sp>
        <p:nvSpPr>
          <p:cNvPr id="3" name="Text Placeholder 2"/>
          <p:cNvSpPr>
            <a:spLocks noGrp="1"/>
          </p:cNvSpPr>
          <p:nvPr>
            <p:ph type="body" idx="1"/>
          </p:nvPr>
        </p:nvSpPr>
        <p:spPr>
          <a:xfrm>
            <a:off x="457200" y="1238336"/>
            <a:ext cx="8229600" cy="4197252"/>
          </a:xfrm>
        </p:spPr>
        <p:txBody>
          <a:bodyPr>
            <a:normAutofit fontScale="25000" lnSpcReduction="20000"/>
          </a:bodyPr>
          <a:lstStyle/>
          <a:p>
            <a:pPr marL="685800" indent="-685800">
              <a:lnSpc>
                <a:spcPct val="120000"/>
              </a:lnSpc>
              <a:buFont typeface="Wingdings" panose="05000000000000000000" pitchFamily="2" charset="2"/>
              <a:buChar char="Ø"/>
            </a:pPr>
            <a:r>
              <a:rPr lang="en-US" sz="9600" dirty="0" smtClean="0">
                <a:solidFill>
                  <a:schemeClr val="tx1"/>
                </a:solidFill>
                <a:latin typeface="+mn-lt"/>
                <a:ea typeface="ＭＳ Ｐゴシック" panose="020B0600070205080204" pitchFamily="34" charset="-128"/>
              </a:rPr>
              <a:t>The </a:t>
            </a:r>
            <a:r>
              <a:rPr lang="en-US" sz="9600" dirty="0">
                <a:solidFill>
                  <a:schemeClr val="tx1"/>
                </a:solidFill>
                <a:latin typeface="+mn-lt"/>
                <a:ea typeface="ＭＳ Ｐゴシック" panose="020B0600070205080204" pitchFamily="34" charset="-128"/>
              </a:rPr>
              <a:t>DEA makes periodic unannounced inspections of registered controlled substance storage </a:t>
            </a:r>
            <a:r>
              <a:rPr lang="en-US" sz="9600" dirty="0" smtClean="0">
                <a:solidFill>
                  <a:schemeClr val="tx1"/>
                </a:solidFill>
                <a:latin typeface="+mn-lt"/>
                <a:ea typeface="ＭＳ Ｐゴシック" panose="020B0600070205080204" pitchFamily="34" charset="-128"/>
              </a:rPr>
              <a:t>locations.</a:t>
            </a:r>
          </a:p>
          <a:p>
            <a:pPr marL="685800" indent="-685800">
              <a:lnSpc>
                <a:spcPct val="120000"/>
              </a:lnSpc>
              <a:buFont typeface="Wingdings" panose="05000000000000000000" pitchFamily="2" charset="2"/>
              <a:buChar char="Ø"/>
            </a:pPr>
            <a:r>
              <a:rPr lang="en-US" sz="9600" dirty="0" smtClean="0">
                <a:solidFill>
                  <a:schemeClr val="tx1"/>
                </a:solidFill>
                <a:latin typeface="+mn-lt"/>
                <a:ea typeface="ＭＳ Ｐゴシック" panose="020B0600070205080204" pitchFamily="34" charset="-128"/>
              </a:rPr>
              <a:t>Additionally, amendments/changes, </a:t>
            </a:r>
            <a:r>
              <a:rPr lang="en-US" sz="9600" dirty="0">
                <a:solidFill>
                  <a:schemeClr val="tx1"/>
                </a:solidFill>
                <a:latin typeface="+mn-lt"/>
                <a:ea typeface="ＭＳ Ｐゴシック" panose="020B0600070205080204" pitchFamily="34" charset="-128"/>
              </a:rPr>
              <a:t>reporting a loss or theft may </a:t>
            </a:r>
            <a:r>
              <a:rPr lang="en-US" sz="9600" dirty="0" smtClean="0">
                <a:solidFill>
                  <a:schemeClr val="tx1"/>
                </a:solidFill>
                <a:latin typeface="+mn-lt"/>
                <a:ea typeface="ＭＳ Ｐゴシック" panose="020B0600070205080204" pitchFamily="34" charset="-128"/>
              </a:rPr>
              <a:t>prompt a BNE/ </a:t>
            </a:r>
            <a:r>
              <a:rPr lang="en-US" sz="9600" dirty="0">
                <a:solidFill>
                  <a:schemeClr val="tx1"/>
                </a:solidFill>
                <a:latin typeface="+mn-lt"/>
                <a:ea typeface="ＭＳ Ｐゴシック" panose="020B0600070205080204" pitchFamily="34" charset="-128"/>
              </a:rPr>
              <a:t>DEA inspection or visit. </a:t>
            </a:r>
            <a:endParaRPr lang="en-US" sz="9600" dirty="0" smtClean="0">
              <a:solidFill>
                <a:schemeClr val="tx1"/>
              </a:solidFill>
              <a:latin typeface="+mn-lt"/>
              <a:ea typeface="ＭＳ Ｐゴシック" panose="020B0600070205080204" pitchFamily="34" charset="-128"/>
            </a:endParaRPr>
          </a:p>
          <a:p>
            <a:pPr marL="1143000" lvl="1" indent="-685800">
              <a:lnSpc>
                <a:spcPct val="120000"/>
              </a:lnSpc>
              <a:buFont typeface="Wingdings" panose="05000000000000000000" pitchFamily="2" charset="2"/>
              <a:buChar char="Ø"/>
            </a:pPr>
            <a:r>
              <a:rPr lang="en-US" sz="6300" dirty="0" smtClean="0">
                <a:solidFill>
                  <a:schemeClr val="tx1"/>
                </a:solidFill>
                <a:latin typeface="+mn-lt"/>
                <a:ea typeface="ＭＳ Ｐゴシック" panose="020B0600070205080204" pitchFamily="34" charset="-128"/>
              </a:rPr>
              <a:t>The </a:t>
            </a:r>
            <a:r>
              <a:rPr lang="en-US" sz="6300" dirty="0">
                <a:solidFill>
                  <a:schemeClr val="tx1"/>
                </a:solidFill>
                <a:latin typeface="+mn-lt"/>
                <a:ea typeface="ＭＳ Ｐゴシック" panose="020B0600070205080204" pitchFamily="34" charset="-128"/>
              </a:rPr>
              <a:t>DEA is a law enforcement agency, with the ability to assess civil and criminal </a:t>
            </a:r>
            <a:r>
              <a:rPr lang="en-US" sz="6300" dirty="0" smtClean="0">
                <a:solidFill>
                  <a:schemeClr val="tx1"/>
                </a:solidFill>
                <a:latin typeface="+mn-lt"/>
                <a:ea typeface="ＭＳ Ｐゴシック" panose="020B0600070205080204" pitchFamily="34" charset="-128"/>
              </a:rPr>
              <a:t>penalties</a:t>
            </a:r>
          </a:p>
          <a:p>
            <a:pPr marL="685800" indent="-685800">
              <a:lnSpc>
                <a:spcPct val="120000"/>
              </a:lnSpc>
              <a:buFont typeface="Wingdings" panose="05000000000000000000" pitchFamily="2" charset="2"/>
              <a:buChar char="Ø"/>
            </a:pPr>
            <a:endParaRPr lang="en-US" sz="9600" dirty="0">
              <a:solidFill>
                <a:schemeClr val="tx1"/>
              </a:solidFill>
              <a:latin typeface="+mn-lt"/>
              <a:ea typeface="ＭＳ Ｐゴシック" panose="020B0600070205080204" pitchFamily="34" charset="-128"/>
            </a:endParaRPr>
          </a:p>
          <a:p>
            <a:pPr marL="685800" indent="-685800">
              <a:lnSpc>
                <a:spcPct val="120000"/>
              </a:lnSpc>
              <a:buFont typeface="Wingdings" panose="05000000000000000000" pitchFamily="2" charset="2"/>
              <a:buChar char="Ø"/>
            </a:pPr>
            <a:r>
              <a:rPr lang="en-US" sz="9600" dirty="0">
                <a:solidFill>
                  <a:schemeClr val="tx1"/>
                </a:solidFill>
                <a:latin typeface="+mn-lt"/>
                <a:ea typeface="ＭＳ Ｐゴシック" panose="020B0600070205080204" pitchFamily="34" charset="-128"/>
              </a:rPr>
              <a:t>During the IACUC semi-annual inspections, representatives will review storage areas, use/logs, and security controls. </a:t>
            </a:r>
          </a:p>
          <a:p>
            <a:pPr algn="l"/>
            <a:r>
              <a:rPr lang="en-US" sz="1800" b="0" i="0" u="none" strike="noStrike" baseline="0" dirty="0">
                <a:solidFill>
                  <a:srgbClr val="FFFFFF"/>
                </a:solidFill>
                <a:latin typeface="CenturyGothic"/>
              </a:rPr>
              <a:t>store controlled substances at the location specified in the registration, in</a:t>
            </a:r>
          </a:p>
          <a:p>
            <a:pPr algn="l"/>
            <a:r>
              <a:rPr lang="en-US" sz="1800" b="0" i="0" u="none" strike="noStrike" baseline="0" dirty="0">
                <a:solidFill>
                  <a:srgbClr val="FFFFFF"/>
                </a:solidFill>
                <a:latin typeface="CenturyGothic"/>
              </a:rPr>
              <a:t>a </a:t>
            </a:r>
            <a:r>
              <a:rPr lang="en-US" sz="1800" b="1" i="0" u="none" strike="noStrike" baseline="0" dirty="0">
                <a:solidFill>
                  <a:srgbClr val="FFFFFF"/>
                </a:solidFill>
                <a:latin typeface="CenturyGothic-Bold"/>
              </a:rPr>
              <a:t>double-locked, substantially constructed cabinet that is fixed in place</a:t>
            </a:r>
            <a:endParaRPr lang="en-US" sz="2600" dirty="0">
              <a:solidFill>
                <a:schemeClr val="tx1"/>
              </a:solidFill>
              <a:latin typeface="Museo Slab 300"/>
              <a:ea typeface="ＭＳ Ｐゴシック" panose="020B0600070205080204" pitchFamily="34" charset="-128"/>
            </a:endParaRPr>
          </a:p>
          <a:p>
            <a:pPr marL="234950" lvl="2" indent="-234950">
              <a:buFontTx/>
              <a:buChar char="-"/>
            </a:pPr>
            <a:endParaRPr lang="en-US" sz="2600" dirty="0">
              <a:solidFill>
                <a:schemeClr val="tx1"/>
              </a:solidFill>
              <a:latin typeface="Museo Slab 300"/>
              <a:ea typeface="ＭＳ Ｐゴシック" panose="020B0600070205080204" pitchFamily="34" charset="-128"/>
            </a:endParaRPr>
          </a:p>
          <a:p>
            <a:pPr marL="508000" lvl="1" indent="-508000">
              <a:buFontTx/>
              <a:buChar char="-"/>
            </a:pPr>
            <a:endParaRPr lang="en-US" dirty="0"/>
          </a:p>
        </p:txBody>
      </p:sp>
      <p:pic>
        <p:nvPicPr>
          <p:cNvPr id="5" name="Picture 4">
            <a:extLst>
              <a:ext uri="{FF2B5EF4-FFF2-40B4-BE49-F238E27FC236}">
                <a16:creationId xmlns:a16="http://schemas.microsoft.com/office/drawing/2014/main" id="{55E8E286-82BF-8245-E2A7-2E486540A9EA}"/>
              </a:ext>
            </a:extLst>
          </p:cNvPr>
          <p:cNvPicPr>
            <a:picLocks noChangeAspect="1"/>
          </p:cNvPicPr>
          <p:nvPr/>
        </p:nvPicPr>
        <p:blipFill>
          <a:blip r:embed="rId2"/>
          <a:stretch>
            <a:fillRect/>
          </a:stretch>
        </p:blipFill>
        <p:spPr>
          <a:xfrm>
            <a:off x="6300417" y="4932004"/>
            <a:ext cx="1747520" cy="1524000"/>
          </a:xfrm>
          <a:prstGeom prst="rect">
            <a:avLst/>
          </a:prstGeom>
        </p:spPr>
      </p:pic>
    </p:spTree>
    <p:extLst>
      <p:ext uri="{BB962C8B-B14F-4D97-AF65-F5344CB8AC3E}">
        <p14:creationId xmlns:p14="http://schemas.microsoft.com/office/powerpoint/2010/main" val="1735254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dirty="0">
                <a:solidFill>
                  <a:schemeClr val="tx1"/>
                </a:solidFill>
                <a:latin typeface="+mn-lt"/>
                <a:ea typeface="ＭＳ Ｐゴシック" panose="020B0600070205080204" pitchFamily="34" charset="-128"/>
                <a:cs typeface="Trebuchet MS" panose="020B0603020202020204" pitchFamily="34" charset="0"/>
              </a:rPr>
              <a:t>Non-Compliance</a:t>
            </a:r>
            <a:r>
              <a:rPr lang="en-US" altLang="en-US" dirty="0">
                <a:solidFill>
                  <a:schemeClr val="tx1"/>
                </a:solidFill>
                <a:latin typeface="Museo Slab 300"/>
                <a:ea typeface="ＭＳ Ｐゴシック" panose="020B0600070205080204" pitchFamily="34" charset="-128"/>
                <a:cs typeface="Trebuchet MS" panose="020B0603020202020204" pitchFamily="34" charset="0"/>
              </a:rPr>
              <a:t/>
            </a:r>
            <a:br>
              <a:rPr lang="en-US" altLang="en-US" dirty="0">
                <a:solidFill>
                  <a:schemeClr val="tx1"/>
                </a:solidFill>
                <a:latin typeface="Museo Slab 300"/>
                <a:ea typeface="ＭＳ Ｐゴシック" panose="020B0600070205080204" pitchFamily="34" charset="-128"/>
                <a:cs typeface="Trebuchet MS" panose="020B0603020202020204" pitchFamily="34" charset="0"/>
              </a:rPr>
            </a:b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29</a:t>
            </a:fld>
            <a:endParaRPr lang="en-US" dirty="0"/>
          </a:p>
        </p:txBody>
      </p:sp>
      <p:sp>
        <p:nvSpPr>
          <p:cNvPr id="3" name="Text Placeholder 2"/>
          <p:cNvSpPr>
            <a:spLocks noGrp="1"/>
          </p:cNvSpPr>
          <p:nvPr>
            <p:ph type="body" idx="1"/>
          </p:nvPr>
        </p:nvSpPr>
        <p:spPr/>
        <p:txBody>
          <a:bodyPr>
            <a:noAutofit/>
          </a:bodyPr>
          <a:lstStyle/>
          <a:p>
            <a:pPr marL="457200" indent="-457200">
              <a:lnSpc>
                <a:spcPct val="120000"/>
              </a:lnSpc>
              <a:buFont typeface="Wingdings" panose="05000000000000000000" pitchFamily="2" charset="2"/>
              <a:buChar char="Ø"/>
            </a:pPr>
            <a:r>
              <a:rPr lang="en-US" sz="2000" dirty="0" smtClean="0">
                <a:solidFill>
                  <a:schemeClr val="tx1"/>
                </a:solidFill>
                <a:latin typeface="+mn-lt"/>
                <a:ea typeface="ＭＳ Ｐゴシック" panose="020B0600070205080204" pitchFamily="34" charset="-128"/>
              </a:rPr>
              <a:t>Observations </a:t>
            </a:r>
            <a:r>
              <a:rPr lang="en-US" sz="2000" dirty="0">
                <a:solidFill>
                  <a:schemeClr val="tx1"/>
                </a:solidFill>
                <a:latin typeface="+mn-lt"/>
                <a:ea typeface="ＭＳ Ｐゴシック" panose="020B0600070205080204" pitchFamily="34" charset="-128"/>
              </a:rPr>
              <a:t>of </a:t>
            </a:r>
            <a:r>
              <a:rPr lang="en-US" sz="2000" dirty="0" smtClean="0">
                <a:solidFill>
                  <a:schemeClr val="tx1"/>
                </a:solidFill>
                <a:latin typeface="+mn-lt"/>
                <a:ea typeface="ＭＳ Ｐゴシック" panose="020B0600070205080204" pitchFamily="34" charset="-128"/>
              </a:rPr>
              <a:t>non-compliance will result in recommended </a:t>
            </a:r>
            <a:r>
              <a:rPr lang="en-US" sz="2000" dirty="0">
                <a:solidFill>
                  <a:schemeClr val="tx1"/>
                </a:solidFill>
                <a:latin typeface="+mn-lt"/>
                <a:ea typeface="ＭＳ Ｐゴシック" panose="020B0600070205080204" pitchFamily="34" charset="-128"/>
              </a:rPr>
              <a:t>corrective </a:t>
            </a:r>
            <a:r>
              <a:rPr lang="en-US" sz="2000" dirty="0" smtClean="0">
                <a:solidFill>
                  <a:schemeClr val="tx1"/>
                </a:solidFill>
                <a:latin typeface="+mn-lt"/>
                <a:ea typeface="ＭＳ Ｐゴシック" panose="020B0600070205080204" pitchFamily="34" charset="-128"/>
              </a:rPr>
              <a:t>actions with communications </a:t>
            </a:r>
            <a:r>
              <a:rPr lang="en-US" sz="2000" dirty="0">
                <a:solidFill>
                  <a:schemeClr val="tx1"/>
                </a:solidFill>
                <a:latin typeface="+mn-lt"/>
                <a:ea typeface="ＭＳ Ｐゴシック" panose="020B0600070205080204" pitchFamily="34" charset="-128"/>
              </a:rPr>
              <a:t>to appropriate personnel including the Department Chair, Dean, </a:t>
            </a:r>
            <a:r>
              <a:rPr lang="en-US" sz="2000" dirty="0" smtClean="0">
                <a:solidFill>
                  <a:schemeClr val="tx1"/>
                </a:solidFill>
                <a:latin typeface="+mn-lt"/>
                <a:ea typeface="ＭＳ Ｐゴシック" panose="020B0600070205080204" pitchFamily="34" charset="-128"/>
              </a:rPr>
              <a:t>Dean for </a:t>
            </a:r>
            <a:r>
              <a:rPr lang="en-US" sz="2000" dirty="0">
                <a:solidFill>
                  <a:schemeClr val="tx1"/>
                </a:solidFill>
                <a:latin typeface="+mn-lt"/>
                <a:ea typeface="ＭＳ Ｐゴシック" panose="020B0600070205080204" pitchFamily="34" charset="-128"/>
              </a:rPr>
              <a:t>Research, </a:t>
            </a:r>
            <a:r>
              <a:rPr lang="en-US" sz="2000" dirty="0" smtClean="0">
                <a:solidFill>
                  <a:schemeClr val="tx1"/>
                </a:solidFill>
                <a:latin typeface="+mn-lt"/>
                <a:ea typeface="ＭＳ Ｐゴシック" panose="020B0600070205080204" pitchFamily="34" charset="-128"/>
              </a:rPr>
              <a:t>and/or </a:t>
            </a:r>
            <a:r>
              <a:rPr lang="en-US" sz="2000" dirty="0">
                <a:solidFill>
                  <a:schemeClr val="tx1"/>
                </a:solidFill>
                <a:latin typeface="+mn-lt"/>
                <a:ea typeface="ＭＳ Ｐゴシック" panose="020B0600070205080204" pitchFamily="34" charset="-128"/>
              </a:rPr>
              <a:t>U.S</a:t>
            </a:r>
            <a:r>
              <a:rPr lang="en-US" sz="2000" dirty="0" smtClean="0">
                <a:solidFill>
                  <a:schemeClr val="tx1"/>
                </a:solidFill>
                <a:latin typeface="+mn-lt"/>
                <a:ea typeface="ＭＳ Ｐゴシック" panose="020B0600070205080204" pitchFamily="34" charset="-128"/>
              </a:rPr>
              <a:t>. DEA</a:t>
            </a:r>
            <a:endParaRPr lang="en-US" sz="2000" dirty="0">
              <a:solidFill>
                <a:schemeClr val="tx1"/>
              </a:solidFill>
              <a:latin typeface="+mn-lt"/>
              <a:ea typeface="ＭＳ Ｐゴシック" panose="020B0600070205080204" pitchFamily="34" charset="-128"/>
            </a:endParaRPr>
          </a:p>
          <a:p>
            <a:pPr marL="457200" indent="-457200">
              <a:lnSpc>
                <a:spcPct val="120000"/>
              </a:lnSpc>
              <a:buFont typeface="Wingdings" panose="05000000000000000000" pitchFamily="2" charset="2"/>
              <a:buChar char="Ø"/>
            </a:pPr>
            <a:endParaRPr lang="en-US" sz="2000" dirty="0">
              <a:solidFill>
                <a:schemeClr val="tx1"/>
              </a:solidFill>
              <a:latin typeface="+mn-lt"/>
              <a:ea typeface="ＭＳ Ｐゴシック" panose="020B0600070205080204" pitchFamily="34" charset="-128"/>
            </a:endParaRPr>
          </a:p>
          <a:p>
            <a:pPr marL="457200" indent="-457200">
              <a:lnSpc>
                <a:spcPct val="120000"/>
              </a:lnSpc>
              <a:buFont typeface="Wingdings" panose="05000000000000000000" pitchFamily="2" charset="2"/>
              <a:buChar char="Ø"/>
            </a:pPr>
            <a:r>
              <a:rPr lang="en-US" sz="2000" dirty="0" smtClean="0">
                <a:solidFill>
                  <a:schemeClr val="tx1"/>
                </a:solidFill>
                <a:latin typeface="+mn-lt"/>
                <a:ea typeface="ＭＳ Ｐゴシック" panose="020B0600070205080204" pitchFamily="34" charset="-128"/>
              </a:rPr>
              <a:t>Consequences </a:t>
            </a:r>
            <a:r>
              <a:rPr lang="en-US" sz="2000" dirty="0">
                <a:solidFill>
                  <a:schemeClr val="tx1"/>
                </a:solidFill>
                <a:latin typeface="+mn-lt"/>
                <a:ea typeface="ＭＳ Ｐゴシック" panose="020B0600070205080204" pitchFamily="34" charset="-128"/>
              </a:rPr>
              <a:t>of non-compliance may </a:t>
            </a:r>
            <a:r>
              <a:rPr lang="en-US" sz="2000" dirty="0" smtClean="0">
                <a:solidFill>
                  <a:schemeClr val="tx1"/>
                </a:solidFill>
                <a:latin typeface="+mn-lt"/>
                <a:ea typeface="ＭＳ Ｐゴシック" panose="020B0600070205080204" pitchFamily="34" charset="-128"/>
              </a:rPr>
              <a:t>include</a:t>
            </a:r>
          </a:p>
          <a:p>
            <a:pPr marL="914400" lvl="1" indent="-457200">
              <a:lnSpc>
                <a:spcPct val="120000"/>
              </a:lnSpc>
              <a:buFont typeface="Wingdings" panose="05000000000000000000" pitchFamily="2" charset="2"/>
              <a:buChar char="Ø"/>
            </a:pPr>
            <a:r>
              <a:rPr lang="en-US" sz="2000" dirty="0" smtClean="0">
                <a:solidFill>
                  <a:schemeClr val="tx1"/>
                </a:solidFill>
                <a:latin typeface="+mn-lt"/>
                <a:ea typeface="ＭＳ Ｐゴシック" panose="020B0600070205080204" pitchFamily="34" charset="-128"/>
              </a:rPr>
              <a:t>loss </a:t>
            </a:r>
            <a:r>
              <a:rPr lang="en-US" sz="2000" dirty="0">
                <a:solidFill>
                  <a:schemeClr val="tx1"/>
                </a:solidFill>
                <a:latin typeface="+mn-lt"/>
                <a:ea typeface="ＭＳ Ｐゴシック" panose="020B0600070205080204" pitchFamily="34" charset="-128"/>
              </a:rPr>
              <a:t>of authorization to use controlled substances at </a:t>
            </a:r>
            <a:r>
              <a:rPr lang="en-US" sz="2000" dirty="0" smtClean="0">
                <a:solidFill>
                  <a:schemeClr val="tx1"/>
                </a:solidFill>
                <a:latin typeface="+mn-lt"/>
                <a:ea typeface="ＭＳ Ｐゴシック" panose="020B0600070205080204" pitchFamily="34" charset="-128"/>
              </a:rPr>
              <a:t>ISMMS</a:t>
            </a:r>
          </a:p>
          <a:p>
            <a:pPr marL="914400" lvl="1" indent="-457200">
              <a:lnSpc>
                <a:spcPct val="120000"/>
              </a:lnSpc>
              <a:buFont typeface="Wingdings" panose="05000000000000000000" pitchFamily="2" charset="2"/>
              <a:buChar char="Ø"/>
            </a:pPr>
            <a:r>
              <a:rPr lang="en-US" sz="2000" dirty="0" smtClean="0">
                <a:solidFill>
                  <a:schemeClr val="tx1"/>
                </a:solidFill>
                <a:latin typeface="+mn-lt"/>
                <a:ea typeface="ＭＳ Ｐゴシック" panose="020B0600070205080204" pitchFamily="34" charset="-128"/>
              </a:rPr>
              <a:t>revocation </a:t>
            </a:r>
            <a:r>
              <a:rPr lang="en-US" sz="2000" dirty="0">
                <a:solidFill>
                  <a:schemeClr val="tx1"/>
                </a:solidFill>
                <a:latin typeface="+mn-lt"/>
                <a:ea typeface="ＭＳ Ｐゴシック" panose="020B0600070205080204" pitchFamily="34" charset="-128"/>
              </a:rPr>
              <a:t>of the DEA </a:t>
            </a:r>
            <a:r>
              <a:rPr lang="en-US" sz="2000" dirty="0" smtClean="0">
                <a:solidFill>
                  <a:schemeClr val="tx1"/>
                </a:solidFill>
                <a:latin typeface="+mn-lt"/>
                <a:ea typeface="ＭＳ Ｐゴシック" panose="020B0600070205080204" pitchFamily="34" charset="-128"/>
              </a:rPr>
              <a:t>registration</a:t>
            </a:r>
          </a:p>
          <a:p>
            <a:pPr marL="914400" lvl="1" indent="-457200">
              <a:lnSpc>
                <a:spcPct val="120000"/>
              </a:lnSpc>
              <a:buFont typeface="Wingdings" panose="05000000000000000000" pitchFamily="2" charset="2"/>
              <a:buChar char="Ø"/>
            </a:pPr>
            <a:r>
              <a:rPr lang="en-US" sz="2000" dirty="0" smtClean="0">
                <a:solidFill>
                  <a:schemeClr val="tx1"/>
                </a:solidFill>
                <a:latin typeface="+mn-lt"/>
                <a:ea typeface="ＭＳ Ｐゴシック" panose="020B0600070205080204" pitchFamily="34" charset="-128"/>
              </a:rPr>
              <a:t>referral </a:t>
            </a:r>
            <a:r>
              <a:rPr lang="en-US" sz="2000" dirty="0">
                <a:solidFill>
                  <a:schemeClr val="tx1"/>
                </a:solidFill>
                <a:latin typeface="+mn-lt"/>
                <a:ea typeface="ＭＳ Ｐゴシック" panose="020B0600070205080204" pitchFamily="34" charset="-128"/>
              </a:rPr>
              <a:t>to law enforcement agencies.</a:t>
            </a:r>
          </a:p>
          <a:p>
            <a:pPr marL="457200" indent="-457200">
              <a:lnSpc>
                <a:spcPct val="120000"/>
              </a:lnSpc>
              <a:buFont typeface="Wingdings" panose="05000000000000000000" pitchFamily="2" charset="2"/>
              <a:buChar char="Ø"/>
            </a:pPr>
            <a:endParaRPr lang="en-US" sz="2800" dirty="0">
              <a:solidFill>
                <a:schemeClr val="tx1"/>
              </a:solidFill>
              <a:latin typeface="Museo Slab 300"/>
              <a:ea typeface="ＭＳ Ｐゴシック" panose="020B0600070205080204" pitchFamily="34" charset="-128"/>
            </a:endParaRPr>
          </a:p>
          <a:p>
            <a:pPr marL="285750" indent="-285750" algn="l">
              <a:lnSpc>
                <a:spcPct val="120000"/>
              </a:lnSpc>
              <a:buFont typeface="Wingdings" panose="05000000000000000000" pitchFamily="2" charset="2"/>
              <a:buChar char="Ø"/>
            </a:pPr>
            <a:r>
              <a:rPr lang="en-US" sz="1800" b="0" i="0" u="none" strike="noStrike" baseline="0" dirty="0">
                <a:solidFill>
                  <a:srgbClr val="FFFFFF"/>
                </a:solidFill>
                <a:latin typeface="CenturyGothic"/>
              </a:rPr>
              <a:t>store controlled substances at the location specified in the registration, in</a:t>
            </a:r>
          </a:p>
          <a:p>
            <a:pPr algn="l"/>
            <a:endParaRPr lang="en-US" sz="2600" dirty="0">
              <a:solidFill>
                <a:schemeClr val="tx1"/>
              </a:solidFill>
              <a:latin typeface="Museo Slab 300"/>
              <a:ea typeface="ＭＳ Ｐゴシック" panose="020B0600070205080204" pitchFamily="34" charset="-128"/>
            </a:endParaRPr>
          </a:p>
          <a:p>
            <a:pPr marL="234950" lvl="2" indent="-234950">
              <a:buFontTx/>
              <a:buChar char="-"/>
            </a:pPr>
            <a:endParaRPr lang="en-US" sz="2600" dirty="0">
              <a:solidFill>
                <a:schemeClr val="tx1"/>
              </a:solidFill>
              <a:latin typeface="Museo Slab 300"/>
              <a:ea typeface="ＭＳ Ｐゴシック" panose="020B0600070205080204" pitchFamily="34" charset="-128"/>
            </a:endParaRPr>
          </a:p>
          <a:p>
            <a:pPr marL="508000" lvl="1" indent="-508000">
              <a:buFontTx/>
              <a:buChar char="-"/>
            </a:pPr>
            <a:endParaRPr lang="en-US" dirty="0"/>
          </a:p>
        </p:txBody>
      </p:sp>
    </p:spTree>
    <p:extLst>
      <p:ext uri="{BB962C8B-B14F-4D97-AF65-F5344CB8AC3E}">
        <p14:creationId xmlns:p14="http://schemas.microsoft.com/office/powerpoint/2010/main" val="1075897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dirty="0">
                <a:solidFill>
                  <a:schemeClr val="tx1"/>
                </a:solidFill>
                <a:latin typeface="+mn-lt"/>
                <a:ea typeface="ＭＳ Ｐゴシック" panose="020B0600070205080204" pitchFamily="34" charset="-128"/>
                <a:cs typeface="Trebuchet MS" panose="020B0603020202020204" pitchFamily="34" charset="0"/>
              </a:rPr>
              <a:t>What is a Controlled </a:t>
            </a:r>
            <a:r>
              <a:rPr lang="en-US" altLang="en-US" sz="4000" dirty="0" smtClean="0">
                <a:solidFill>
                  <a:schemeClr val="tx1"/>
                </a:solidFill>
                <a:latin typeface="+mn-lt"/>
                <a:ea typeface="ＭＳ Ｐゴシック" panose="020B0600070205080204" pitchFamily="34" charset="-128"/>
                <a:cs typeface="Trebuchet MS" panose="020B0603020202020204" pitchFamily="34" charset="0"/>
              </a:rPr>
              <a:t>Substance?</a:t>
            </a:r>
            <a:r>
              <a:rPr lang="en-US" altLang="en-US" sz="4000" dirty="0">
                <a:solidFill>
                  <a:schemeClr val="tx1"/>
                </a:solidFill>
                <a:latin typeface="+mn-lt"/>
                <a:ea typeface="ＭＳ Ｐゴシック" panose="020B0600070205080204" pitchFamily="34" charset="-128"/>
                <a:cs typeface="Trebuchet MS" panose="020B0603020202020204" pitchFamily="34" charset="0"/>
              </a:rPr>
              <a:t/>
            </a:r>
            <a:br>
              <a:rPr lang="en-US" altLang="en-US" sz="4000" dirty="0">
                <a:solidFill>
                  <a:schemeClr val="tx1"/>
                </a:solidFill>
                <a:latin typeface="+mn-lt"/>
                <a:ea typeface="ＭＳ Ｐゴシック" panose="020B0600070205080204" pitchFamily="34" charset="-128"/>
                <a:cs typeface="Trebuchet MS" panose="020B0603020202020204" pitchFamily="34" charset="0"/>
              </a:rPr>
            </a:br>
            <a:endParaRPr lang="en-US" sz="4000" dirty="0">
              <a:latin typeface="+mn-lt"/>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3</a:t>
            </a:fld>
            <a:endParaRPr lang="en-US" dirty="0"/>
          </a:p>
        </p:txBody>
      </p:sp>
      <p:sp>
        <p:nvSpPr>
          <p:cNvPr id="3" name="Text Placeholder 2"/>
          <p:cNvSpPr>
            <a:spLocks noGrp="1"/>
          </p:cNvSpPr>
          <p:nvPr>
            <p:ph type="body" idx="1"/>
          </p:nvPr>
        </p:nvSpPr>
        <p:spPr/>
        <p:txBody>
          <a:bodyPr>
            <a:normAutofit/>
          </a:bodyPr>
          <a:lstStyle/>
          <a:p>
            <a:pPr lvl="1" indent="-457200">
              <a:buFont typeface="Wingdings" panose="05000000000000000000" pitchFamily="2" charset="2"/>
              <a:buChar char="Ø"/>
            </a:pPr>
            <a:r>
              <a:rPr lang="en-US" altLang="en-US" sz="2800" dirty="0" smtClean="0">
                <a:solidFill>
                  <a:schemeClr val="tx1"/>
                </a:solidFill>
                <a:latin typeface="+mn-lt"/>
                <a:ea typeface="ＭＳ Ｐゴシック" panose="020B0600070205080204" pitchFamily="34" charset="-128"/>
                <a:cs typeface="Trebuchet MS" panose="020B0603020202020204" pitchFamily="34" charset="0"/>
              </a:rPr>
              <a:t>A </a:t>
            </a:r>
            <a:r>
              <a:rPr lang="en-US" altLang="en-US" sz="2800" dirty="0">
                <a:solidFill>
                  <a:schemeClr val="tx1"/>
                </a:solidFill>
                <a:latin typeface="+mn-lt"/>
                <a:ea typeface="ＭＳ Ｐゴシック" panose="020B0600070205080204" pitchFamily="34" charset="-128"/>
                <a:cs typeface="Trebuchet MS" panose="020B0603020202020204" pitchFamily="34" charset="0"/>
              </a:rPr>
              <a:t>controlled substance is a drug or chemical whose manufacture, possession, storage, use or disposal is regulated by the Drug Enforcement Administration (DEA)</a:t>
            </a:r>
          </a:p>
          <a:p>
            <a:pPr marL="0" lvl="1"/>
            <a:endParaRPr lang="en-US" altLang="en-US" sz="2800" dirty="0">
              <a:solidFill>
                <a:schemeClr val="tx1"/>
              </a:solidFill>
              <a:latin typeface="+mn-lt"/>
              <a:ea typeface="ＭＳ Ｐゴシック" panose="020B0600070205080204" pitchFamily="34" charset="-128"/>
              <a:cs typeface="Trebuchet MS" panose="020B0603020202020204" pitchFamily="34" charset="0"/>
            </a:endParaRPr>
          </a:p>
          <a:p>
            <a:pPr lvl="1" indent="-457200">
              <a:buFont typeface="Wingdings" panose="05000000000000000000" pitchFamily="2" charset="2"/>
              <a:buChar char="Ø"/>
            </a:pPr>
            <a:r>
              <a:rPr lang="en-US" altLang="en-US" sz="2800" dirty="0">
                <a:solidFill>
                  <a:schemeClr val="tx1"/>
                </a:solidFill>
                <a:latin typeface="+mn-lt"/>
                <a:ea typeface="ＭＳ Ｐゴシック" panose="020B0600070205080204" pitchFamily="34" charset="-128"/>
                <a:cs typeface="Trebuchet MS" panose="020B0603020202020204" pitchFamily="34" charset="0"/>
              </a:rPr>
              <a:t>Included are all chemical substances in Schedules I-V of the Controlled Substances Act and any listed in the state laws of New York</a:t>
            </a:r>
            <a:endParaRPr lang="en-US" altLang="en-US" dirty="0">
              <a:solidFill>
                <a:schemeClr val="tx1"/>
              </a:solidFill>
              <a:latin typeface="+mn-lt"/>
              <a:ea typeface="ＭＳ Ｐゴシック" panose="020B0600070205080204" pitchFamily="34" charset="-128"/>
              <a:cs typeface="Trebuchet MS" panose="020B0603020202020204" pitchFamily="34" charset="0"/>
            </a:endParaRPr>
          </a:p>
          <a:p>
            <a:endParaRPr lang="en-US" dirty="0"/>
          </a:p>
        </p:txBody>
      </p:sp>
    </p:spTree>
    <p:extLst>
      <p:ext uri="{BB962C8B-B14F-4D97-AF65-F5344CB8AC3E}">
        <p14:creationId xmlns:p14="http://schemas.microsoft.com/office/powerpoint/2010/main" val="349540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Questions</a:t>
            </a:r>
            <a:endParaRPr lang="en-US" sz="3600" dirty="0"/>
          </a:p>
        </p:txBody>
      </p:sp>
      <p:sp>
        <p:nvSpPr>
          <p:cNvPr id="3" name="Content Placeholder 2"/>
          <p:cNvSpPr>
            <a:spLocks noGrp="1"/>
          </p:cNvSpPr>
          <p:nvPr>
            <p:ph idx="1"/>
          </p:nvPr>
        </p:nvSpPr>
        <p:spPr>
          <a:xfrm>
            <a:off x="393290" y="1493086"/>
            <a:ext cx="8229600" cy="4525963"/>
          </a:xfrm>
        </p:spPr>
        <p:txBody>
          <a:bodyPr>
            <a:normAutofit/>
          </a:bodyPr>
          <a:lstStyle/>
          <a:p>
            <a:r>
              <a:rPr lang="en-US" sz="2400" dirty="0" smtClean="0">
                <a:latin typeface="+mn-lt"/>
              </a:rPr>
              <a:t>CCMS Town Hall</a:t>
            </a:r>
          </a:p>
          <a:p>
            <a:pPr lvl="1"/>
            <a:r>
              <a:rPr lang="en-US" sz="2200" dirty="0" smtClean="0">
                <a:latin typeface="+mn-lt"/>
              </a:rPr>
              <a:t>February 26</a:t>
            </a:r>
            <a:r>
              <a:rPr lang="en-US" sz="2200" baseline="30000" dirty="0" smtClean="0">
                <a:latin typeface="+mn-lt"/>
              </a:rPr>
              <a:t>th</a:t>
            </a:r>
            <a:r>
              <a:rPr lang="en-US" sz="2200" dirty="0" smtClean="0">
                <a:latin typeface="+mn-lt"/>
              </a:rPr>
              <a:t> </a:t>
            </a:r>
          </a:p>
          <a:p>
            <a:endParaRPr lang="en-US" sz="2400" dirty="0" smtClean="0">
              <a:latin typeface="+mn-lt"/>
            </a:endParaRPr>
          </a:p>
          <a:p>
            <a:r>
              <a:rPr lang="en-US" sz="2400" dirty="0"/>
              <a:t>All materials presented will be housed on the CCMS website for further review</a:t>
            </a:r>
          </a:p>
          <a:p>
            <a:pPr lvl="1"/>
            <a:r>
              <a:rPr lang="en-US" sz="2200" dirty="0"/>
              <a:t>Controlled Substance SOP</a:t>
            </a:r>
          </a:p>
          <a:p>
            <a:pPr lvl="1"/>
            <a:r>
              <a:rPr lang="en-US" sz="2200" dirty="0"/>
              <a:t>Draft applications</a:t>
            </a:r>
          </a:p>
          <a:p>
            <a:pPr lvl="1"/>
            <a:r>
              <a:rPr lang="en-US" sz="2200" dirty="0"/>
              <a:t>FAQs</a:t>
            </a:r>
          </a:p>
          <a:p>
            <a:pPr lvl="1"/>
            <a:r>
              <a:rPr lang="en-US" sz="2200" dirty="0"/>
              <a:t>Record keeping templates</a:t>
            </a:r>
          </a:p>
          <a:p>
            <a:pPr marL="0" indent="0">
              <a:buNone/>
            </a:pPr>
            <a:endParaRPr lang="en-US" sz="2400" dirty="0" smtClean="0">
              <a:latin typeface="+mn-lt"/>
              <a:hlinkClick r:id="rId2" tooltip="mailto:dea-bne@mtsinai.onmicrosoft.com"/>
            </a:endParaRPr>
          </a:p>
          <a:p>
            <a:pPr marL="0" indent="0">
              <a:buNone/>
            </a:pPr>
            <a:r>
              <a:rPr lang="en-US" sz="2400" dirty="0" smtClean="0">
                <a:solidFill>
                  <a:schemeClr val="tx1"/>
                </a:solidFill>
                <a:latin typeface="+mn-lt"/>
                <a:hlinkClick r:id="rId2" tooltip="mailto:dea-bne@mtsinai.onmicrosoft.com"/>
              </a:rPr>
              <a:t>Email any urgent questions to:</a:t>
            </a:r>
          </a:p>
          <a:p>
            <a:r>
              <a:rPr lang="en-US" sz="2400" dirty="0" smtClean="0">
                <a:solidFill>
                  <a:schemeClr val="tx1"/>
                </a:solidFill>
                <a:hlinkClick r:id="rId2" tooltip="mailto:dea-bne@mtsinai.onmicrosoft.com"/>
              </a:rPr>
              <a:t>dea-bne@mtsinai.onmicrosoft.com</a:t>
            </a:r>
            <a:r>
              <a:rPr lang="en-US" sz="2400" dirty="0" smtClean="0">
                <a:solidFill>
                  <a:schemeClr val="tx1"/>
                </a:solidFill>
              </a:rPr>
              <a:t> </a:t>
            </a:r>
            <a:endParaRPr lang="en-US" sz="3200" dirty="0">
              <a:solidFill>
                <a:schemeClr val="tx1"/>
              </a:solidFill>
            </a:endParaRPr>
          </a:p>
          <a:p>
            <a:endParaRPr lang="en-US" sz="2400" dirty="0">
              <a:latin typeface="+mn-lt"/>
            </a:endParaRPr>
          </a:p>
          <a:p>
            <a:pPr marL="457200" lvl="1" indent="0">
              <a:buNone/>
            </a:pPr>
            <a:endParaRPr lang="en-US" sz="2400" dirty="0">
              <a:latin typeface="+mn-lt"/>
            </a:endParaRPr>
          </a:p>
        </p:txBody>
      </p:sp>
      <p:sp>
        <p:nvSpPr>
          <p:cNvPr id="4" name="Footer Placeholder 3"/>
          <p:cNvSpPr>
            <a:spLocks noGrp="1"/>
          </p:cNvSpPr>
          <p:nvPr>
            <p:ph type="ftr" sz="quarter" idx="11"/>
          </p:nvPr>
        </p:nvSpPr>
        <p:spPr/>
        <p:txBody>
          <a:bodyPr/>
          <a:lstStyle/>
          <a:p>
            <a:r>
              <a:rPr lang="en-US" smtClean="0"/>
              <a:t>Mount Sinai / Presentation Slide / December 5, 2012</a:t>
            </a:r>
            <a:endParaRPr lang="en-US"/>
          </a:p>
        </p:txBody>
      </p:sp>
      <p:sp>
        <p:nvSpPr>
          <p:cNvPr id="5" name="Slide Number Placeholder 4"/>
          <p:cNvSpPr>
            <a:spLocks noGrp="1"/>
          </p:cNvSpPr>
          <p:nvPr>
            <p:ph type="sldNum" sz="quarter" idx="12"/>
          </p:nvPr>
        </p:nvSpPr>
        <p:spPr/>
        <p:txBody>
          <a:bodyPr/>
          <a:lstStyle/>
          <a:p>
            <a:fld id="{9F8FBD0B-D5BA-AC4A-B182-CCF391B5588A}" type="slidenum">
              <a:rPr lang="en-US" smtClean="0"/>
              <a:pPr/>
              <a:t>30</a:t>
            </a:fld>
            <a:endParaRPr lang="en-US"/>
          </a:p>
        </p:txBody>
      </p:sp>
    </p:spTree>
    <p:extLst>
      <p:ext uri="{BB962C8B-B14F-4D97-AF65-F5344CB8AC3E}">
        <p14:creationId xmlns:p14="http://schemas.microsoft.com/office/powerpoint/2010/main" val="1005893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dirty="0">
                <a:solidFill>
                  <a:schemeClr val="tx1"/>
                </a:solidFill>
                <a:latin typeface="+mn-lt"/>
                <a:ea typeface="ＭＳ Ｐゴシック" panose="020B0600070205080204" pitchFamily="34" charset="-128"/>
                <a:cs typeface="Trebuchet MS" panose="020B0603020202020204" pitchFamily="34" charset="0"/>
              </a:rPr>
              <a:t>Controlled Substances</a:t>
            </a:r>
            <a:r>
              <a:rPr lang="en-US" altLang="en-US" dirty="0">
                <a:solidFill>
                  <a:schemeClr val="tx1"/>
                </a:solidFill>
                <a:latin typeface="+mn-lt"/>
                <a:ea typeface="ＭＳ Ｐゴシック" panose="020B0600070205080204" pitchFamily="34" charset="-128"/>
                <a:cs typeface="Trebuchet MS" panose="020B0603020202020204" pitchFamily="34" charset="0"/>
              </a:rPr>
              <a:t/>
            </a:r>
            <a:br>
              <a:rPr lang="en-US" altLang="en-US" dirty="0">
                <a:solidFill>
                  <a:schemeClr val="tx1"/>
                </a:solidFill>
                <a:latin typeface="+mn-lt"/>
                <a:ea typeface="ＭＳ Ｐゴシック" panose="020B0600070205080204" pitchFamily="34" charset="-128"/>
                <a:cs typeface="Trebuchet MS" panose="020B0603020202020204" pitchFamily="34" charset="0"/>
              </a:rPr>
            </a:br>
            <a:endParaRPr lang="en-US" dirty="0">
              <a:latin typeface="+mn-lt"/>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4</a:t>
            </a:fld>
            <a:endParaRPr lang="en-US" dirty="0"/>
          </a:p>
        </p:txBody>
      </p:sp>
      <p:sp>
        <p:nvSpPr>
          <p:cNvPr id="3" name="Text Placeholder 2"/>
          <p:cNvSpPr>
            <a:spLocks noGrp="1"/>
          </p:cNvSpPr>
          <p:nvPr>
            <p:ph type="body" idx="1"/>
          </p:nvPr>
        </p:nvSpPr>
        <p:spPr>
          <a:xfrm>
            <a:off x="457200" y="1610182"/>
            <a:ext cx="8229600" cy="4197252"/>
          </a:xfrm>
        </p:spPr>
        <p:txBody>
          <a:bodyPr>
            <a:normAutofit fontScale="77500" lnSpcReduction="20000"/>
          </a:bodyPr>
          <a:lstStyle/>
          <a:p>
            <a:pPr lvl="1" indent="-457200">
              <a:buFont typeface="Wingdings" panose="05000000000000000000" pitchFamily="2" charset="2"/>
              <a:buChar char="Ø"/>
            </a:pPr>
            <a:r>
              <a:rPr lang="en-US" altLang="en-US" sz="3000" dirty="0" smtClean="0">
                <a:solidFill>
                  <a:schemeClr val="tx1"/>
                </a:solidFill>
                <a:latin typeface="+mn-lt"/>
                <a:ea typeface="ＭＳ Ｐゴシック" panose="020B0600070205080204" pitchFamily="34" charset="-128"/>
                <a:cs typeface="Trebuchet MS" panose="020B0603020202020204" pitchFamily="34" charset="0"/>
              </a:rPr>
              <a:t>Placement </a:t>
            </a:r>
            <a:r>
              <a:rPr lang="en-US" altLang="en-US" sz="3000" dirty="0">
                <a:solidFill>
                  <a:schemeClr val="tx1"/>
                </a:solidFill>
                <a:latin typeface="+mn-lt"/>
                <a:ea typeface="ＭＳ Ｐゴシック" panose="020B0600070205080204" pitchFamily="34" charset="-128"/>
                <a:cs typeface="Trebuchet MS" panose="020B0603020202020204" pitchFamily="34" charset="0"/>
              </a:rPr>
              <a:t>of a controlled substance into one of the five Schedules is based on the </a:t>
            </a:r>
            <a:r>
              <a:rPr lang="en-US" altLang="en-US" sz="3000" dirty="0" smtClean="0">
                <a:solidFill>
                  <a:schemeClr val="tx1"/>
                </a:solidFill>
                <a:latin typeface="+mn-lt"/>
                <a:ea typeface="ＭＳ Ｐゴシック" panose="020B0600070205080204" pitchFamily="34" charset="-128"/>
                <a:cs typeface="Trebuchet MS" panose="020B0603020202020204" pitchFamily="34" charset="0"/>
              </a:rPr>
              <a:t>following:</a:t>
            </a:r>
          </a:p>
          <a:p>
            <a:pPr lvl="2" indent="-457200">
              <a:buFont typeface="Wingdings" panose="05000000000000000000" pitchFamily="2" charset="2"/>
              <a:buChar char="Ø"/>
            </a:pPr>
            <a:r>
              <a:rPr lang="en-US" altLang="en-US" sz="2600" dirty="0" smtClean="0">
                <a:solidFill>
                  <a:srgbClr val="C00000"/>
                </a:solidFill>
                <a:latin typeface="+mn-lt"/>
                <a:ea typeface="ＭＳ Ｐゴシック" panose="020B0600070205080204" pitchFamily="34" charset="-128"/>
                <a:cs typeface="Arial" panose="020B0604020202020204" pitchFamily="34" charset="0"/>
              </a:rPr>
              <a:t>Medical use</a:t>
            </a:r>
          </a:p>
          <a:p>
            <a:pPr lvl="2" indent="-457200">
              <a:buFont typeface="Wingdings" panose="05000000000000000000" pitchFamily="2" charset="2"/>
              <a:buChar char="Ø"/>
            </a:pPr>
            <a:r>
              <a:rPr lang="en-US" altLang="en-US" sz="2600" dirty="0" smtClean="0">
                <a:solidFill>
                  <a:srgbClr val="C00000"/>
                </a:solidFill>
                <a:latin typeface="+mn-lt"/>
                <a:ea typeface="ＭＳ Ｐゴシック" panose="020B0600070205080204" pitchFamily="34" charset="-128"/>
                <a:cs typeface="Arial" panose="020B0604020202020204" pitchFamily="34" charset="0"/>
              </a:rPr>
              <a:t>Potential </a:t>
            </a:r>
            <a:r>
              <a:rPr lang="en-US" altLang="en-US" sz="2600" dirty="0">
                <a:solidFill>
                  <a:srgbClr val="C00000"/>
                </a:solidFill>
                <a:latin typeface="+mn-lt"/>
                <a:ea typeface="ＭＳ Ｐゴシック" panose="020B0600070205080204" pitchFamily="34" charset="-128"/>
                <a:cs typeface="Arial" panose="020B0604020202020204" pitchFamily="34" charset="0"/>
              </a:rPr>
              <a:t>for abuse </a:t>
            </a:r>
            <a:endParaRPr lang="en-US" altLang="en-US" sz="2600" dirty="0" smtClean="0">
              <a:solidFill>
                <a:srgbClr val="C00000"/>
              </a:solidFill>
              <a:latin typeface="+mn-lt"/>
              <a:ea typeface="ＭＳ Ｐゴシック" panose="020B0600070205080204" pitchFamily="34" charset="-128"/>
              <a:cs typeface="Arial" panose="020B0604020202020204" pitchFamily="34" charset="0"/>
            </a:endParaRPr>
          </a:p>
          <a:p>
            <a:pPr lvl="2" indent="-457200">
              <a:buFont typeface="Wingdings" panose="05000000000000000000" pitchFamily="2" charset="2"/>
              <a:buChar char="Ø"/>
            </a:pPr>
            <a:r>
              <a:rPr lang="en-US" altLang="en-US" sz="2600" dirty="0" smtClean="0">
                <a:solidFill>
                  <a:srgbClr val="C00000"/>
                </a:solidFill>
                <a:latin typeface="+mn-lt"/>
                <a:ea typeface="ＭＳ Ｐゴシック" panose="020B0600070205080204" pitchFamily="34" charset="-128"/>
                <a:cs typeface="Arial" panose="020B0604020202020204" pitchFamily="34" charset="0"/>
              </a:rPr>
              <a:t>Psychological </a:t>
            </a:r>
            <a:r>
              <a:rPr lang="en-US" altLang="en-US" sz="2600" dirty="0">
                <a:solidFill>
                  <a:srgbClr val="C00000"/>
                </a:solidFill>
                <a:latin typeface="+mn-lt"/>
                <a:ea typeface="ＭＳ Ｐゴシック" panose="020B0600070205080204" pitchFamily="34" charset="-128"/>
                <a:cs typeface="Arial" panose="020B0604020202020204" pitchFamily="34" charset="0"/>
              </a:rPr>
              <a:t>or physiological </a:t>
            </a:r>
            <a:r>
              <a:rPr lang="en-US" altLang="en-US" sz="2600" dirty="0" smtClean="0">
                <a:solidFill>
                  <a:srgbClr val="C00000"/>
                </a:solidFill>
                <a:latin typeface="+mn-lt"/>
                <a:ea typeface="ＭＳ Ｐゴシック" panose="020B0600070205080204" pitchFamily="34" charset="-128"/>
                <a:cs typeface="Arial" panose="020B0604020202020204" pitchFamily="34" charset="0"/>
              </a:rPr>
              <a:t>dependence</a:t>
            </a:r>
          </a:p>
          <a:p>
            <a:pPr marL="623888" lvl="1" indent="-623888">
              <a:buFontTx/>
              <a:buChar char="-"/>
            </a:pPr>
            <a:endParaRPr lang="en-US" altLang="en-US" sz="2600" dirty="0">
              <a:solidFill>
                <a:schemeClr val="tx1"/>
              </a:solidFill>
              <a:latin typeface="+mn-lt"/>
              <a:ea typeface="ＭＳ Ｐゴシック" panose="020B0600070205080204" pitchFamily="34" charset="-128"/>
              <a:cs typeface="Arial" panose="020B0604020202020204" pitchFamily="34" charset="0"/>
            </a:endParaRPr>
          </a:p>
          <a:p>
            <a:pPr lvl="1" indent="-457200">
              <a:buFont typeface="Wingdings" panose="05000000000000000000" pitchFamily="2" charset="2"/>
              <a:buChar char="Ø"/>
            </a:pPr>
            <a:r>
              <a:rPr lang="en-US" altLang="en-US" sz="3000" dirty="0">
                <a:solidFill>
                  <a:schemeClr val="tx1"/>
                </a:solidFill>
                <a:latin typeface="+mn-lt"/>
                <a:ea typeface="ＭＳ Ｐゴシック" panose="020B0600070205080204" pitchFamily="34" charset="-128"/>
                <a:cs typeface="Arial" panose="020B0604020202020204" pitchFamily="34" charset="0"/>
              </a:rPr>
              <a:t>Since 1970, many substances have been added, removed, or transferred from one schedule to another. </a:t>
            </a:r>
            <a:endParaRPr lang="en-US" altLang="en-US" sz="3000" dirty="0" smtClean="0">
              <a:solidFill>
                <a:schemeClr val="tx1"/>
              </a:solidFill>
              <a:latin typeface="+mn-lt"/>
              <a:ea typeface="ＭＳ Ｐゴシック" panose="020B0600070205080204" pitchFamily="34" charset="-128"/>
              <a:cs typeface="Arial" panose="020B0604020202020204" pitchFamily="34" charset="0"/>
            </a:endParaRPr>
          </a:p>
          <a:p>
            <a:pPr lvl="1" indent="-457200">
              <a:buFont typeface="Wingdings" panose="05000000000000000000" pitchFamily="2" charset="2"/>
              <a:buChar char="Ø"/>
            </a:pPr>
            <a:endParaRPr lang="en-US" altLang="en-US" sz="3000" dirty="0">
              <a:solidFill>
                <a:schemeClr val="tx1"/>
              </a:solidFill>
              <a:latin typeface="+mn-lt"/>
              <a:ea typeface="ＭＳ Ｐゴシック" panose="020B0600070205080204" pitchFamily="34" charset="-128"/>
              <a:cs typeface="Arial" panose="020B0604020202020204" pitchFamily="34" charset="0"/>
            </a:endParaRPr>
          </a:p>
          <a:p>
            <a:pPr lvl="1" indent="-457200">
              <a:buFont typeface="Wingdings" panose="05000000000000000000" pitchFamily="2" charset="2"/>
              <a:buChar char="Ø"/>
            </a:pPr>
            <a:r>
              <a:rPr lang="en-US" altLang="en-US" sz="3000" dirty="0" smtClean="0">
                <a:solidFill>
                  <a:schemeClr val="tx1"/>
                </a:solidFill>
                <a:latin typeface="+mn-lt"/>
                <a:ea typeface="ＭＳ Ｐゴシック" panose="020B0600070205080204" pitchFamily="34" charset="-128"/>
                <a:cs typeface="Arial" panose="020B0604020202020204" pitchFamily="34" charset="0"/>
              </a:rPr>
              <a:t>An </a:t>
            </a:r>
            <a:r>
              <a:rPr lang="en-US" altLang="en-US" sz="3000" dirty="0">
                <a:solidFill>
                  <a:schemeClr val="tx1"/>
                </a:solidFill>
                <a:latin typeface="+mn-lt"/>
                <a:ea typeface="ＭＳ Ｐゴシック" panose="020B0600070205080204" pitchFamily="34" charset="-128"/>
                <a:cs typeface="Arial" panose="020B0604020202020204" pitchFamily="34" charset="0"/>
              </a:rPr>
              <a:t>updated list of the schedules is published annually in Title 21 Code of Federal Regulations (CFR) 1308.11-1308.15</a:t>
            </a:r>
            <a:endParaRPr lang="en-US" altLang="en-US" sz="3000" dirty="0">
              <a:solidFill>
                <a:srgbClr val="C00000"/>
              </a:solidFill>
              <a:latin typeface="+mn-lt"/>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91665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dirty="0">
                <a:solidFill>
                  <a:schemeClr val="tx1"/>
                </a:solidFill>
                <a:latin typeface="+mn-lt"/>
                <a:ea typeface="ＭＳ Ｐゴシック" panose="020B0600070205080204" pitchFamily="34" charset="-128"/>
                <a:cs typeface="Trebuchet MS" panose="020B0603020202020204" pitchFamily="34" charset="0"/>
              </a:rPr>
              <a:t>Schedule I Controlled Substances</a:t>
            </a:r>
            <a:r>
              <a:rPr lang="en-US" altLang="en-US" dirty="0">
                <a:solidFill>
                  <a:schemeClr val="tx1"/>
                </a:solidFill>
                <a:latin typeface="Museo Slab 300"/>
                <a:ea typeface="ＭＳ Ｐゴシック" panose="020B0600070205080204" pitchFamily="34" charset="-128"/>
                <a:cs typeface="Trebuchet MS" panose="020B0603020202020204" pitchFamily="34" charset="0"/>
              </a:rPr>
              <a:t/>
            </a:r>
            <a:br>
              <a:rPr lang="en-US" altLang="en-US" dirty="0">
                <a:solidFill>
                  <a:schemeClr val="tx1"/>
                </a:solidFill>
                <a:latin typeface="Museo Slab 300"/>
                <a:ea typeface="ＭＳ Ｐゴシック" panose="020B0600070205080204" pitchFamily="34" charset="-128"/>
                <a:cs typeface="Trebuchet MS" panose="020B0603020202020204" pitchFamily="34" charset="0"/>
              </a:rPr>
            </a:b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5</a:t>
            </a:fld>
            <a:endParaRPr lang="en-US" dirty="0"/>
          </a:p>
        </p:txBody>
      </p:sp>
      <p:sp>
        <p:nvSpPr>
          <p:cNvPr id="5" name="TextBox 4">
            <a:extLst>
              <a:ext uri="{FF2B5EF4-FFF2-40B4-BE49-F238E27FC236}">
                <a16:creationId xmlns:a16="http://schemas.microsoft.com/office/drawing/2014/main" id="{A5611D30-45B2-FF19-DC7C-E3A99E6CE334}"/>
              </a:ext>
            </a:extLst>
          </p:cNvPr>
          <p:cNvSpPr txBox="1"/>
          <p:nvPr/>
        </p:nvSpPr>
        <p:spPr>
          <a:xfrm>
            <a:off x="723351" y="1570900"/>
            <a:ext cx="7343336" cy="4093428"/>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cs typeface="Arial" panose="020B0604020202020204" pitchFamily="34" charset="0"/>
              </a:rPr>
              <a:t>No currently accepted medical use in the United States, a lack of accepted safety for use under medical supervision, and a high potential for </a:t>
            </a:r>
            <a:r>
              <a:rPr lang="en-US" sz="2800" dirty="0" smtClean="0">
                <a:cs typeface="Arial" panose="020B0604020202020204" pitchFamily="34" charset="0"/>
              </a:rPr>
              <a:t>abuse</a:t>
            </a:r>
          </a:p>
          <a:p>
            <a:endParaRPr lang="en-US" sz="2800" dirty="0" smtClean="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Heroin</a:t>
            </a:r>
            <a:endParaRPr lang="en-US" sz="2000" dirty="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Lysergic </a:t>
            </a:r>
            <a:r>
              <a:rPr lang="en-US" sz="2000" dirty="0">
                <a:cs typeface="Arial" panose="020B0604020202020204" pitchFamily="34" charset="0"/>
              </a:rPr>
              <a:t>acid diethylamide (</a:t>
            </a:r>
            <a:r>
              <a:rPr lang="en-US" sz="2000" dirty="0" smtClean="0">
                <a:cs typeface="Arial" panose="020B0604020202020204" pitchFamily="34" charset="0"/>
              </a:rPr>
              <a:t>LSD)</a:t>
            </a:r>
          </a:p>
          <a:p>
            <a:pPr marL="914400" lvl="1" indent="-457200">
              <a:buFont typeface="Wingdings" panose="05000000000000000000" pitchFamily="2" charset="2"/>
              <a:buChar char="Ø"/>
            </a:pPr>
            <a:r>
              <a:rPr lang="en-US" sz="2000" dirty="0" smtClean="0">
                <a:cs typeface="Arial" panose="020B0604020202020204" pitchFamily="34" charset="0"/>
              </a:rPr>
              <a:t>Marijuana </a:t>
            </a:r>
            <a:r>
              <a:rPr lang="en-US" sz="2000" dirty="0">
                <a:cs typeface="Arial" panose="020B0604020202020204" pitchFamily="34" charset="0"/>
              </a:rPr>
              <a:t>(</a:t>
            </a:r>
            <a:r>
              <a:rPr lang="en-US" sz="2000" dirty="0" smtClean="0">
                <a:cs typeface="Arial" panose="020B0604020202020204" pitchFamily="34" charset="0"/>
              </a:rPr>
              <a:t>cannabis)</a:t>
            </a:r>
          </a:p>
          <a:p>
            <a:pPr marL="914400" lvl="1" indent="-457200">
              <a:buFont typeface="Wingdings" panose="05000000000000000000" pitchFamily="2" charset="2"/>
              <a:buChar char="Ø"/>
            </a:pPr>
            <a:r>
              <a:rPr lang="en-US" sz="2000" dirty="0" smtClean="0">
                <a:cs typeface="Arial" panose="020B0604020202020204" pitchFamily="34" charset="0"/>
              </a:rPr>
              <a:t>Peyote</a:t>
            </a:r>
            <a:endParaRPr lang="en-US" sz="2000" dirty="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Methaqualone</a:t>
            </a:r>
            <a:endParaRPr lang="en-US" sz="2000" dirty="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3,4-methylenedioxymethamphetamine </a:t>
            </a:r>
            <a:r>
              <a:rPr lang="en-US" sz="2000" dirty="0">
                <a:cs typeface="Arial" panose="020B0604020202020204" pitchFamily="34" charset="0"/>
              </a:rPr>
              <a:t>(“Ecstasy”)</a:t>
            </a:r>
          </a:p>
        </p:txBody>
      </p:sp>
    </p:spTree>
    <p:extLst>
      <p:ext uri="{BB962C8B-B14F-4D97-AF65-F5344CB8AC3E}">
        <p14:creationId xmlns:p14="http://schemas.microsoft.com/office/powerpoint/2010/main" val="798729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6096"/>
            <a:ext cx="8401665" cy="1053140"/>
          </a:xfrm>
        </p:spPr>
        <p:txBody>
          <a:bodyPr>
            <a:normAutofit fontScale="90000"/>
          </a:bodyPr>
          <a:lstStyle/>
          <a:p>
            <a:r>
              <a:rPr lang="en-US" altLang="en-US" sz="4000" dirty="0">
                <a:solidFill>
                  <a:schemeClr val="tx1"/>
                </a:solidFill>
                <a:latin typeface="+mn-lt"/>
                <a:ea typeface="ＭＳ Ｐゴシック" panose="020B0600070205080204" pitchFamily="34" charset="-128"/>
                <a:cs typeface="Trebuchet MS" panose="020B0603020202020204" pitchFamily="34" charset="0"/>
              </a:rPr>
              <a:t>Schedule II/IIN Controlled Substances</a:t>
            </a:r>
            <a:br>
              <a:rPr lang="en-US" altLang="en-US" sz="4000" dirty="0">
                <a:solidFill>
                  <a:schemeClr val="tx1"/>
                </a:solidFill>
                <a:latin typeface="+mn-lt"/>
                <a:ea typeface="ＭＳ Ｐゴシック" panose="020B0600070205080204" pitchFamily="34" charset="-128"/>
                <a:cs typeface="Trebuchet MS" panose="020B0603020202020204" pitchFamily="34" charset="0"/>
              </a:rPr>
            </a:br>
            <a:endParaRPr lang="en-US" sz="4000" dirty="0">
              <a:latin typeface="+mn-lt"/>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6</a:t>
            </a:fld>
            <a:endParaRPr lang="en-US" dirty="0"/>
          </a:p>
        </p:txBody>
      </p:sp>
      <p:sp>
        <p:nvSpPr>
          <p:cNvPr id="5" name="TextBox 4">
            <a:extLst>
              <a:ext uri="{FF2B5EF4-FFF2-40B4-BE49-F238E27FC236}">
                <a16:creationId xmlns:a16="http://schemas.microsoft.com/office/drawing/2014/main" id="{A5611D30-45B2-FF19-DC7C-E3A99E6CE334}"/>
              </a:ext>
            </a:extLst>
          </p:cNvPr>
          <p:cNvSpPr txBox="1"/>
          <p:nvPr/>
        </p:nvSpPr>
        <p:spPr>
          <a:xfrm>
            <a:off x="900332" y="1489236"/>
            <a:ext cx="7343336" cy="523220"/>
          </a:xfrm>
          <a:prstGeom prst="rect">
            <a:avLst/>
          </a:prstGeom>
          <a:noFill/>
        </p:spPr>
        <p:txBody>
          <a:bodyPr wrap="square" rtlCol="0">
            <a:spAutoFit/>
          </a:bodyPr>
          <a:lstStyle/>
          <a:p>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611D30-45B2-FF19-DC7C-E3A99E6CE334}"/>
              </a:ext>
            </a:extLst>
          </p:cNvPr>
          <p:cNvSpPr txBox="1"/>
          <p:nvPr/>
        </p:nvSpPr>
        <p:spPr>
          <a:xfrm>
            <a:off x="986363" y="1768357"/>
            <a:ext cx="7343336" cy="4278094"/>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cs typeface="Arial" panose="020B0604020202020204" pitchFamily="34" charset="0"/>
              </a:rPr>
              <a:t>High potential for abuse which may lead to severe psychological or physical dependence. Examples </a:t>
            </a:r>
            <a:r>
              <a:rPr lang="en-US" sz="2800" dirty="0" smtClean="0">
                <a:cs typeface="Arial" panose="020B0604020202020204" pitchFamily="34" charset="0"/>
              </a:rPr>
              <a:t>include:</a:t>
            </a:r>
          </a:p>
          <a:p>
            <a:endParaRPr lang="en-US" sz="2800" dirty="0" smtClean="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Methadone</a:t>
            </a:r>
            <a:endParaRPr lang="en-US" sz="2000" dirty="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Oxycodone</a:t>
            </a:r>
            <a:endParaRPr lang="en-US" sz="2000" dirty="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Fentanyl</a:t>
            </a:r>
            <a:endParaRPr lang="en-US" sz="2000" dirty="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Morphine</a:t>
            </a:r>
            <a:endParaRPr lang="en-US" sz="2000" dirty="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Opium</a:t>
            </a:r>
            <a:endParaRPr lang="en-US" sz="2000" dirty="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Codeine</a:t>
            </a:r>
            <a:endParaRPr lang="en-US" sz="2000" dirty="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Cocaine</a:t>
            </a:r>
            <a:endParaRPr lang="en-US" sz="2000" dirty="0">
              <a:cs typeface="Arial" panose="020B0604020202020204" pitchFamily="34" charset="0"/>
            </a:endParaRPr>
          </a:p>
          <a:p>
            <a:pPr marL="914400" lvl="1" indent="-457200">
              <a:buFont typeface="Wingdings" panose="05000000000000000000" pitchFamily="2" charset="2"/>
              <a:buChar char="Ø"/>
            </a:pPr>
            <a:r>
              <a:rPr lang="en-US" sz="2000" dirty="0" smtClean="0">
                <a:cs typeface="Arial" panose="020B0604020202020204" pitchFamily="34" charset="0"/>
              </a:rPr>
              <a:t>Methamphetamine</a:t>
            </a:r>
            <a:endParaRPr lang="en-US" sz="2000" dirty="0">
              <a:cs typeface="Arial" panose="020B0604020202020204" pitchFamily="34" charset="0"/>
            </a:endParaRPr>
          </a:p>
        </p:txBody>
      </p:sp>
    </p:spTree>
    <p:extLst>
      <p:ext uri="{BB962C8B-B14F-4D97-AF65-F5344CB8AC3E}">
        <p14:creationId xmlns:p14="http://schemas.microsoft.com/office/powerpoint/2010/main" val="38477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6310" y="436096"/>
            <a:ext cx="8799871" cy="625171"/>
          </a:xfrm>
        </p:spPr>
        <p:txBody>
          <a:bodyPr>
            <a:noAutofit/>
          </a:bodyPr>
          <a:lstStyle/>
          <a:p>
            <a:r>
              <a:rPr lang="en-US" altLang="en-US" sz="3600" dirty="0">
                <a:solidFill>
                  <a:schemeClr val="tx1"/>
                </a:solidFill>
                <a:latin typeface="+mn-lt"/>
                <a:ea typeface="ＭＳ Ｐゴシック" panose="020B0600070205080204" pitchFamily="34" charset="-128"/>
                <a:cs typeface="Trebuchet MS" panose="020B0603020202020204" pitchFamily="34" charset="0"/>
              </a:rPr>
              <a:t>Schedule</a:t>
            </a:r>
            <a:r>
              <a:rPr lang="en-US" altLang="en-US" sz="4000" dirty="0">
                <a:solidFill>
                  <a:schemeClr val="tx1"/>
                </a:solidFill>
                <a:latin typeface="+mn-lt"/>
                <a:ea typeface="ＭＳ Ｐゴシック" panose="020B0600070205080204" pitchFamily="34" charset="-128"/>
                <a:cs typeface="Trebuchet MS" panose="020B0603020202020204" pitchFamily="34" charset="0"/>
              </a:rPr>
              <a:t> III/IIIN </a:t>
            </a:r>
            <a:r>
              <a:rPr lang="en-US" altLang="en-US" sz="4000" dirty="0" smtClean="0">
                <a:solidFill>
                  <a:schemeClr val="tx1"/>
                </a:solidFill>
                <a:latin typeface="+mn-lt"/>
                <a:ea typeface="ＭＳ Ｐゴシック" panose="020B0600070205080204" pitchFamily="34" charset="-128"/>
                <a:cs typeface="Trebuchet MS" panose="020B0603020202020204" pitchFamily="34" charset="0"/>
              </a:rPr>
              <a:t>Controlled Substances</a:t>
            </a:r>
            <a:endParaRPr lang="en-US" altLang="en-US" sz="4000" dirty="0">
              <a:solidFill>
                <a:schemeClr val="tx1"/>
              </a:solidFill>
              <a:latin typeface="+mn-lt"/>
              <a:ea typeface="ＭＳ Ｐゴシック" panose="020B0600070205080204" pitchFamily="34" charset="-128"/>
              <a:cs typeface="Trebuchet MS" panose="020B0603020202020204" pitchFamily="34" charset="0"/>
            </a:endParaRPr>
          </a:p>
        </p:txBody>
      </p:sp>
      <p:sp>
        <p:nvSpPr>
          <p:cNvPr id="3" name="Text Placeholder 2"/>
          <p:cNvSpPr>
            <a:spLocks noGrp="1"/>
          </p:cNvSpPr>
          <p:nvPr>
            <p:ph idx="1"/>
          </p:nvPr>
        </p:nvSpPr>
        <p:spPr/>
        <p:txBody>
          <a:bodyPr>
            <a:normAutofit/>
          </a:bodyPr>
          <a:lstStyle/>
          <a:p>
            <a:pPr>
              <a:buFont typeface="Wingdings" panose="05000000000000000000" pitchFamily="2" charset="2"/>
              <a:buChar char="Ø"/>
            </a:pPr>
            <a:r>
              <a:rPr lang="en-US" altLang="en-US" sz="2800" dirty="0" smtClean="0">
                <a:solidFill>
                  <a:schemeClr val="tx1"/>
                </a:solidFill>
                <a:latin typeface="+mn-lt"/>
                <a:ea typeface="ＭＳ Ｐゴシック" panose="020B0600070205080204" pitchFamily="34" charset="-128"/>
                <a:cs typeface="Trebuchet MS" panose="020B0603020202020204" pitchFamily="34" charset="0"/>
              </a:rPr>
              <a:t>Potential </a:t>
            </a:r>
            <a:r>
              <a:rPr lang="en-US" altLang="en-US" sz="2800" dirty="0">
                <a:solidFill>
                  <a:schemeClr val="tx1"/>
                </a:solidFill>
                <a:latin typeface="+mn-lt"/>
                <a:ea typeface="ＭＳ Ｐゴシック" panose="020B0600070205080204" pitchFamily="34" charset="-128"/>
                <a:cs typeface="Trebuchet MS" panose="020B0603020202020204" pitchFamily="34" charset="0"/>
              </a:rPr>
              <a:t>for abuse is less then substances in Schedules I or II and abuse may lead to moderate or low physical or high psychological dependence. </a:t>
            </a:r>
            <a:endParaRPr lang="en-US" altLang="en-US" sz="2800" dirty="0" smtClean="0">
              <a:solidFill>
                <a:schemeClr val="tx1"/>
              </a:solidFill>
              <a:latin typeface="+mn-lt"/>
              <a:ea typeface="ＭＳ Ｐゴシック" panose="020B0600070205080204" pitchFamily="34" charset="-128"/>
              <a:cs typeface="Trebuchet MS" panose="020B0603020202020204" pitchFamily="34" charset="0"/>
            </a:endParaRPr>
          </a:p>
          <a:p>
            <a:endParaRPr lang="en-US" altLang="en-US" sz="2800" dirty="0">
              <a:solidFill>
                <a:schemeClr val="tx1"/>
              </a:solidFill>
              <a:latin typeface="+mn-lt"/>
              <a:ea typeface="ＭＳ Ｐゴシック" panose="020B0600070205080204" pitchFamily="34" charset="-128"/>
              <a:cs typeface="Trebuchet MS" panose="020B0603020202020204" pitchFamily="34" charset="0"/>
            </a:endParaRPr>
          </a:p>
          <a:p>
            <a:pPr lvl="1">
              <a:buFont typeface="Wingdings" panose="05000000000000000000" pitchFamily="2" charset="2"/>
              <a:buChar char="Ø"/>
            </a:pPr>
            <a:r>
              <a:rPr lang="en-US" altLang="en-US" sz="2600" dirty="0" err="1" smtClean="0">
                <a:solidFill>
                  <a:schemeClr val="tx1"/>
                </a:solidFill>
                <a:latin typeface="+mn-lt"/>
                <a:ea typeface="ＭＳ Ｐゴシック" panose="020B0600070205080204" pitchFamily="34" charset="-128"/>
                <a:cs typeface="Trebuchet MS" panose="020B0603020202020204" pitchFamily="34" charset="0"/>
              </a:rPr>
              <a:t>Benzphetamine</a:t>
            </a:r>
            <a:endParaRPr lang="en-US" altLang="en-US" sz="2600" dirty="0">
              <a:solidFill>
                <a:schemeClr val="tx1"/>
              </a:solidFill>
              <a:latin typeface="+mn-lt"/>
              <a:ea typeface="ＭＳ Ｐゴシック" panose="020B0600070205080204" pitchFamily="34" charset="-128"/>
              <a:cs typeface="Trebuchet MS" panose="020B0603020202020204" pitchFamily="34" charset="0"/>
            </a:endParaRPr>
          </a:p>
          <a:p>
            <a:pPr lvl="1">
              <a:buFont typeface="Wingdings" panose="05000000000000000000" pitchFamily="2" charset="2"/>
              <a:buChar char="Ø"/>
            </a:pPr>
            <a:r>
              <a:rPr lang="en-US" altLang="en-US" sz="2600" dirty="0">
                <a:solidFill>
                  <a:schemeClr val="tx1"/>
                </a:solidFill>
                <a:latin typeface="+mn-lt"/>
                <a:ea typeface="ＭＳ Ｐゴシック" panose="020B0600070205080204" pitchFamily="34" charset="-128"/>
                <a:cs typeface="Trebuchet MS" panose="020B0603020202020204" pitchFamily="34" charset="0"/>
              </a:rPr>
              <a:t>Phendimetrazine</a:t>
            </a:r>
          </a:p>
          <a:p>
            <a:pPr lvl="1">
              <a:buFont typeface="Wingdings" panose="05000000000000000000" pitchFamily="2" charset="2"/>
              <a:buChar char="Ø"/>
            </a:pPr>
            <a:r>
              <a:rPr lang="en-US" altLang="en-US" sz="2600" dirty="0">
                <a:solidFill>
                  <a:srgbClr val="FF0000"/>
                </a:solidFill>
                <a:latin typeface="+mn-lt"/>
                <a:ea typeface="ＭＳ Ｐゴシック" panose="020B0600070205080204" pitchFamily="34" charset="-128"/>
                <a:cs typeface="Trebuchet MS" panose="020B0603020202020204" pitchFamily="34" charset="0"/>
              </a:rPr>
              <a:t>Ketamine</a:t>
            </a:r>
          </a:p>
          <a:p>
            <a:pPr lvl="1">
              <a:buFont typeface="Wingdings" panose="05000000000000000000" pitchFamily="2" charset="2"/>
              <a:buChar char="Ø"/>
            </a:pPr>
            <a:r>
              <a:rPr lang="en-US" altLang="en-US" sz="2600" dirty="0">
                <a:solidFill>
                  <a:schemeClr val="tx1"/>
                </a:solidFill>
                <a:latin typeface="+mn-lt"/>
                <a:ea typeface="ＭＳ Ｐゴシック" panose="020B0600070205080204" pitchFamily="34" charset="-128"/>
                <a:cs typeface="Trebuchet MS" panose="020B0603020202020204" pitchFamily="34" charset="0"/>
              </a:rPr>
              <a:t>Anabolic </a:t>
            </a:r>
            <a:r>
              <a:rPr lang="en-US" altLang="en-US" sz="2600" dirty="0" smtClean="0">
                <a:solidFill>
                  <a:schemeClr val="tx1"/>
                </a:solidFill>
                <a:latin typeface="+mn-lt"/>
                <a:ea typeface="ＭＳ Ｐゴシック" panose="020B0600070205080204" pitchFamily="34" charset="-128"/>
                <a:cs typeface="Trebuchet MS" panose="020B0603020202020204" pitchFamily="34" charset="0"/>
              </a:rPr>
              <a:t>steroids</a:t>
            </a:r>
          </a:p>
          <a:p>
            <a:pPr lvl="1">
              <a:buFont typeface="Wingdings" panose="05000000000000000000" pitchFamily="2" charset="2"/>
              <a:buChar char="Ø"/>
            </a:pPr>
            <a:r>
              <a:rPr lang="en-US" altLang="en-US" sz="2600" dirty="0" smtClean="0">
                <a:solidFill>
                  <a:srgbClr val="FF0000"/>
                </a:solidFill>
                <a:latin typeface="+mn-lt"/>
                <a:ea typeface="ＭＳ Ｐゴシック" panose="020B0600070205080204" pitchFamily="34" charset="-128"/>
                <a:cs typeface="Trebuchet MS" panose="020B0603020202020204" pitchFamily="34" charset="0"/>
              </a:rPr>
              <a:t>Buprenorphine</a:t>
            </a:r>
            <a:endParaRPr lang="en-US" altLang="en-US" sz="2600" dirty="0">
              <a:solidFill>
                <a:srgbClr val="FF0000"/>
              </a:solidFill>
              <a:latin typeface="+mn-lt"/>
              <a:ea typeface="ＭＳ Ｐゴシック" panose="020B0600070205080204" pitchFamily="34" charset="-128"/>
              <a:cs typeface="Trebuchet MS" panose="020B0603020202020204" pitchFamily="34" charset="0"/>
            </a:endParaRPr>
          </a:p>
          <a:p>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7</a:t>
            </a:fld>
            <a:endParaRPr lang="en-US" dirty="0"/>
          </a:p>
        </p:txBody>
      </p:sp>
    </p:spTree>
    <p:extLst>
      <p:ext uri="{BB962C8B-B14F-4D97-AF65-F5344CB8AC3E}">
        <p14:creationId xmlns:p14="http://schemas.microsoft.com/office/powerpoint/2010/main" val="3134246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altLang="en-US" sz="4000" dirty="0">
                <a:solidFill>
                  <a:srgbClr val="000000"/>
                </a:solidFill>
                <a:latin typeface="+mn-lt"/>
                <a:ea typeface="ＭＳ Ｐゴシック" panose="020B0600070205080204" pitchFamily="34" charset="-128"/>
                <a:cs typeface="Trebuchet MS" panose="020B0603020202020204" pitchFamily="34" charset="0"/>
              </a:rPr>
              <a:t>Schedule IV Controlled Substances</a:t>
            </a:r>
            <a:r>
              <a:rPr lang="en-US" altLang="en-US" sz="3300" b="0" dirty="0">
                <a:solidFill>
                  <a:srgbClr val="000000"/>
                </a:solidFill>
                <a:latin typeface="+mn-lt"/>
                <a:ea typeface="ＭＳ Ｐゴシック" panose="020B0600070205080204" pitchFamily="34" charset="-128"/>
                <a:cs typeface="Trebuchet MS" panose="020B0603020202020204" pitchFamily="34" charset="0"/>
              </a:rPr>
              <a:t/>
            </a:r>
            <a:br>
              <a:rPr lang="en-US" altLang="en-US" sz="3300" b="0" dirty="0">
                <a:solidFill>
                  <a:srgbClr val="000000"/>
                </a:solidFill>
                <a:latin typeface="+mn-lt"/>
                <a:ea typeface="ＭＳ Ｐゴシック" panose="020B0600070205080204" pitchFamily="34" charset="-128"/>
                <a:cs typeface="Trebuchet MS" panose="020B0603020202020204" pitchFamily="34" charset="0"/>
              </a:rPr>
            </a:br>
            <a:endParaRPr lang="en-US" dirty="0">
              <a:latin typeface="+mn-lt"/>
            </a:endParaRPr>
          </a:p>
        </p:txBody>
      </p:sp>
      <p:sp>
        <p:nvSpPr>
          <p:cNvPr id="3" name="Text Placeholder 2"/>
          <p:cNvSpPr>
            <a:spLocks noGrp="1"/>
          </p:cNvSpPr>
          <p:nvPr>
            <p:ph idx="1"/>
          </p:nvPr>
        </p:nvSpPr>
        <p:spPr/>
        <p:txBody>
          <a:bodyPr>
            <a:normAutofit lnSpcReduction="10000"/>
          </a:bodyPr>
          <a:lstStyle/>
          <a:p>
            <a:pPr>
              <a:buFont typeface="Wingdings" panose="05000000000000000000" pitchFamily="2" charset="2"/>
              <a:buChar char="Ø"/>
            </a:pPr>
            <a:r>
              <a:rPr lang="en-US" altLang="en-US" sz="2800" dirty="0" smtClean="0">
                <a:solidFill>
                  <a:schemeClr val="tx1"/>
                </a:solidFill>
                <a:latin typeface="+mn-lt"/>
                <a:ea typeface="ＭＳ Ｐゴシック" panose="020B0600070205080204" pitchFamily="34" charset="-128"/>
                <a:cs typeface="Trebuchet MS" panose="020B0603020202020204" pitchFamily="34" charset="0"/>
              </a:rPr>
              <a:t>Low </a:t>
            </a:r>
            <a:r>
              <a:rPr lang="en-US" altLang="en-US" sz="2800" dirty="0">
                <a:solidFill>
                  <a:schemeClr val="tx1"/>
                </a:solidFill>
                <a:latin typeface="+mn-lt"/>
                <a:ea typeface="ＭＳ Ｐゴシック" panose="020B0600070205080204" pitchFamily="34" charset="-128"/>
                <a:cs typeface="Trebuchet MS" panose="020B0603020202020204" pitchFamily="34" charset="0"/>
              </a:rPr>
              <a:t>potential for abuse relative to substances in Schedule III. </a:t>
            </a:r>
            <a:endParaRPr lang="en-US" altLang="en-US" sz="2800" dirty="0" smtClean="0">
              <a:solidFill>
                <a:schemeClr val="tx1"/>
              </a:solidFill>
              <a:latin typeface="+mn-lt"/>
              <a:ea typeface="ＭＳ Ｐゴシック" panose="020B0600070205080204" pitchFamily="34" charset="-128"/>
              <a:cs typeface="Trebuchet MS" panose="020B0603020202020204" pitchFamily="34" charset="0"/>
            </a:endParaRPr>
          </a:p>
          <a:p>
            <a:pPr marL="0" indent="0">
              <a:buNone/>
            </a:pPr>
            <a:endParaRPr lang="en-US" altLang="en-US" sz="2800" dirty="0" smtClean="0">
              <a:solidFill>
                <a:schemeClr val="tx1"/>
              </a:solidFill>
              <a:latin typeface="+mn-lt"/>
              <a:ea typeface="ＭＳ Ｐゴシック" panose="020B0600070205080204" pitchFamily="34" charset="-128"/>
              <a:cs typeface="Trebuchet MS" panose="020B0603020202020204" pitchFamily="34" charset="0"/>
            </a:endParaRPr>
          </a:p>
          <a:p>
            <a:pPr lvl="1">
              <a:buFont typeface="Wingdings" panose="05000000000000000000" pitchFamily="2" charset="2"/>
              <a:buChar char="Ø"/>
            </a:pPr>
            <a:r>
              <a:rPr lang="en-US" altLang="en-US" sz="2400" dirty="0" smtClean="0">
                <a:solidFill>
                  <a:schemeClr val="tx1"/>
                </a:solidFill>
                <a:latin typeface="+mn-lt"/>
                <a:ea typeface="ＭＳ Ｐゴシック" panose="020B0600070205080204" pitchFamily="34" charset="-128"/>
                <a:cs typeface="Trebuchet MS" panose="020B0603020202020204" pitchFamily="34" charset="0"/>
              </a:rPr>
              <a:t>Alprazolam</a:t>
            </a:r>
            <a:endParaRPr lang="en-US" altLang="en-US" sz="2400" dirty="0">
              <a:solidFill>
                <a:schemeClr val="tx1"/>
              </a:solidFill>
              <a:latin typeface="+mn-lt"/>
              <a:ea typeface="ＭＳ Ｐゴシック" panose="020B0600070205080204" pitchFamily="34" charset="-128"/>
              <a:cs typeface="Trebuchet MS" panose="020B0603020202020204" pitchFamily="34" charset="0"/>
            </a:endParaRPr>
          </a:p>
          <a:p>
            <a:pPr lvl="1">
              <a:buFont typeface="Wingdings" panose="05000000000000000000" pitchFamily="2" charset="2"/>
              <a:buChar char="Ø"/>
            </a:pPr>
            <a:r>
              <a:rPr lang="en-US" altLang="en-US" sz="2600" dirty="0">
                <a:solidFill>
                  <a:schemeClr val="tx1"/>
                </a:solidFill>
                <a:latin typeface="+mn-lt"/>
                <a:ea typeface="ＭＳ Ｐゴシック" panose="020B0600070205080204" pitchFamily="34" charset="-128"/>
                <a:cs typeface="Trebuchet MS" panose="020B0603020202020204" pitchFamily="34" charset="0"/>
              </a:rPr>
              <a:t>Carisoprodol</a:t>
            </a:r>
          </a:p>
          <a:p>
            <a:pPr lvl="1">
              <a:buFont typeface="Wingdings" panose="05000000000000000000" pitchFamily="2" charset="2"/>
              <a:buChar char="Ø"/>
            </a:pPr>
            <a:r>
              <a:rPr lang="en-US" altLang="en-US" sz="2600" dirty="0">
                <a:solidFill>
                  <a:schemeClr val="tx1"/>
                </a:solidFill>
                <a:latin typeface="+mn-lt"/>
                <a:ea typeface="ＭＳ Ｐゴシック" panose="020B0600070205080204" pitchFamily="34" charset="-128"/>
                <a:cs typeface="Trebuchet MS" panose="020B0603020202020204" pitchFamily="34" charset="0"/>
              </a:rPr>
              <a:t>Clonazepam</a:t>
            </a:r>
          </a:p>
          <a:p>
            <a:pPr lvl="1">
              <a:buFont typeface="Wingdings" panose="05000000000000000000" pitchFamily="2" charset="2"/>
              <a:buChar char="Ø"/>
            </a:pPr>
            <a:r>
              <a:rPr lang="en-US" altLang="en-US" sz="2600" dirty="0">
                <a:solidFill>
                  <a:schemeClr val="tx1"/>
                </a:solidFill>
                <a:latin typeface="+mn-lt"/>
                <a:ea typeface="ＭＳ Ｐゴシック" panose="020B0600070205080204" pitchFamily="34" charset="-128"/>
                <a:cs typeface="Trebuchet MS" panose="020B0603020202020204" pitchFamily="34" charset="0"/>
              </a:rPr>
              <a:t>Clorazepate</a:t>
            </a:r>
          </a:p>
          <a:p>
            <a:pPr lvl="1">
              <a:buFont typeface="Wingdings" panose="05000000000000000000" pitchFamily="2" charset="2"/>
              <a:buChar char="Ø"/>
            </a:pPr>
            <a:r>
              <a:rPr lang="en-US" altLang="en-US" sz="2600" dirty="0">
                <a:solidFill>
                  <a:schemeClr val="tx1"/>
                </a:solidFill>
                <a:latin typeface="+mn-lt"/>
                <a:ea typeface="ＭＳ Ｐゴシック" panose="020B0600070205080204" pitchFamily="34" charset="-128"/>
                <a:cs typeface="Trebuchet MS" panose="020B0603020202020204" pitchFamily="34" charset="0"/>
              </a:rPr>
              <a:t>Diazepam</a:t>
            </a:r>
          </a:p>
          <a:p>
            <a:pPr lvl="1">
              <a:buFont typeface="Wingdings" panose="05000000000000000000" pitchFamily="2" charset="2"/>
              <a:buChar char="Ø"/>
            </a:pPr>
            <a:r>
              <a:rPr lang="en-US" altLang="en-US" sz="2600" dirty="0">
                <a:solidFill>
                  <a:schemeClr val="tx1"/>
                </a:solidFill>
                <a:latin typeface="+mn-lt"/>
                <a:ea typeface="ＭＳ Ｐゴシック" panose="020B0600070205080204" pitchFamily="34" charset="-128"/>
                <a:cs typeface="Trebuchet MS" panose="020B0603020202020204" pitchFamily="34" charset="0"/>
              </a:rPr>
              <a:t>Lorazepam</a:t>
            </a:r>
          </a:p>
          <a:p>
            <a:pPr lvl="1">
              <a:buFont typeface="Wingdings" panose="05000000000000000000" pitchFamily="2" charset="2"/>
              <a:buChar char="Ø"/>
            </a:pPr>
            <a:r>
              <a:rPr lang="en-US" altLang="en-US" sz="2600" dirty="0">
                <a:solidFill>
                  <a:schemeClr val="tx1"/>
                </a:solidFill>
                <a:latin typeface="+mn-lt"/>
                <a:ea typeface="ＭＳ Ｐゴシック" panose="020B0600070205080204" pitchFamily="34" charset="-128"/>
                <a:cs typeface="Trebuchet MS" panose="020B0603020202020204" pitchFamily="34" charset="0"/>
              </a:rPr>
              <a:t>Midazolam</a:t>
            </a:r>
          </a:p>
          <a:p>
            <a:pPr lvl="1">
              <a:buFont typeface="Wingdings" panose="05000000000000000000" pitchFamily="2" charset="2"/>
              <a:buChar char="Ø"/>
            </a:pPr>
            <a:r>
              <a:rPr lang="en-US" altLang="en-US" sz="2600" dirty="0">
                <a:solidFill>
                  <a:schemeClr val="tx1"/>
                </a:solidFill>
                <a:latin typeface="+mn-lt"/>
                <a:ea typeface="ＭＳ Ｐゴシック" panose="020B0600070205080204" pitchFamily="34" charset="-128"/>
                <a:cs typeface="Trebuchet MS" panose="020B0603020202020204" pitchFamily="34" charset="0"/>
              </a:rPr>
              <a:t>Temazepam</a:t>
            </a:r>
          </a:p>
          <a:p>
            <a:pPr>
              <a:buFont typeface="Wingdings" panose="05000000000000000000" pitchFamily="2" charset="2"/>
              <a:buChar char="Ø"/>
            </a:pPr>
            <a:endParaRPr lang="en-US" altLang="en-US" sz="3600" dirty="0">
              <a:solidFill>
                <a:schemeClr val="tx1"/>
              </a:solidFill>
              <a:latin typeface="Museo Slab 300"/>
              <a:ea typeface="ＭＳ Ｐゴシック" panose="020B0600070205080204" pitchFamily="34" charset="-128"/>
              <a:cs typeface="Trebuchet MS" panose="020B0603020202020204" pitchFamily="34" charset="0"/>
            </a:endParaRPr>
          </a:p>
          <a:p>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8</a:t>
            </a:fld>
            <a:endParaRPr lang="en-US" dirty="0"/>
          </a:p>
        </p:txBody>
      </p:sp>
    </p:spTree>
    <p:extLst>
      <p:ext uri="{BB962C8B-B14F-4D97-AF65-F5344CB8AC3E}">
        <p14:creationId xmlns:p14="http://schemas.microsoft.com/office/powerpoint/2010/main" val="1776045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solidFill>
                  <a:schemeClr val="tx1"/>
                </a:solidFill>
                <a:latin typeface="+mn-lt"/>
                <a:ea typeface="ＭＳ Ｐゴシック" panose="020B0600070205080204" pitchFamily="34" charset="-128"/>
                <a:cs typeface="Trebuchet MS" panose="020B0603020202020204" pitchFamily="34" charset="0"/>
              </a:rPr>
              <a:t>Schedule V Controlled Substances</a:t>
            </a:r>
          </a:p>
        </p:txBody>
      </p:sp>
      <p:sp>
        <p:nvSpPr>
          <p:cNvPr id="3" name="Tex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altLang="en-US" sz="3000" dirty="0" smtClean="0">
                <a:solidFill>
                  <a:schemeClr val="tx1"/>
                </a:solidFill>
                <a:latin typeface="+mn-lt"/>
                <a:ea typeface="ＭＳ Ｐゴシック" panose="020B0600070205080204" pitchFamily="34" charset="-128"/>
                <a:cs typeface="Trebuchet MS" panose="020B0603020202020204" pitchFamily="34" charset="0"/>
              </a:rPr>
              <a:t>Low </a:t>
            </a:r>
            <a:r>
              <a:rPr lang="en-US" altLang="en-US" sz="3000" dirty="0">
                <a:solidFill>
                  <a:schemeClr val="tx1"/>
                </a:solidFill>
                <a:latin typeface="+mn-lt"/>
                <a:ea typeface="ＭＳ Ｐゴシック" panose="020B0600070205080204" pitchFamily="34" charset="-128"/>
                <a:cs typeface="Trebuchet MS" panose="020B0603020202020204" pitchFamily="34" charset="0"/>
              </a:rPr>
              <a:t>potential for abuse relative to substances in Schedule IV and contain preparations containing limited quantities of certain narcotics. </a:t>
            </a:r>
            <a:endParaRPr lang="en-US" altLang="en-US" sz="3000" dirty="0" smtClean="0">
              <a:solidFill>
                <a:schemeClr val="tx1"/>
              </a:solidFill>
              <a:latin typeface="+mn-lt"/>
              <a:ea typeface="ＭＳ Ｐゴシック" panose="020B0600070205080204" pitchFamily="34" charset="-128"/>
              <a:cs typeface="Trebuchet MS" panose="020B0603020202020204" pitchFamily="34" charset="0"/>
            </a:endParaRPr>
          </a:p>
          <a:p>
            <a:pPr>
              <a:buFont typeface="Wingdings" panose="05000000000000000000" pitchFamily="2" charset="2"/>
              <a:buChar char="Ø"/>
            </a:pPr>
            <a:endParaRPr lang="en-US" altLang="en-US" sz="3000" dirty="0">
              <a:solidFill>
                <a:schemeClr val="tx1"/>
              </a:solidFill>
              <a:latin typeface="+mn-lt"/>
              <a:ea typeface="ＭＳ Ｐゴシック" panose="020B0600070205080204" pitchFamily="34" charset="-128"/>
              <a:cs typeface="Trebuchet MS" panose="020B0603020202020204" pitchFamily="34" charset="0"/>
            </a:endParaRPr>
          </a:p>
          <a:p>
            <a:pPr lvl="1">
              <a:buFont typeface="Wingdings" panose="05000000000000000000" pitchFamily="2" charset="2"/>
              <a:buChar char="Ø"/>
            </a:pPr>
            <a:r>
              <a:rPr lang="en-US" altLang="en-US" sz="2800" dirty="0" err="1">
                <a:solidFill>
                  <a:schemeClr val="tx1"/>
                </a:solidFill>
                <a:latin typeface="+mn-lt"/>
                <a:ea typeface="ＭＳ Ｐゴシック" panose="020B0600070205080204" pitchFamily="34" charset="-128"/>
                <a:cs typeface="Trebuchet MS" panose="020B0603020202020204" pitchFamily="34" charset="0"/>
              </a:rPr>
              <a:t>Ezogavine</a:t>
            </a:r>
            <a:endParaRPr lang="en-US" altLang="en-US" sz="2800" dirty="0">
              <a:solidFill>
                <a:schemeClr val="tx1"/>
              </a:solidFill>
              <a:latin typeface="+mn-lt"/>
              <a:ea typeface="ＭＳ Ｐゴシック" panose="020B0600070205080204" pitchFamily="34" charset="-128"/>
              <a:cs typeface="Trebuchet MS" panose="020B0603020202020204" pitchFamily="34" charset="0"/>
            </a:endParaRPr>
          </a:p>
          <a:p>
            <a:pPr lvl="1">
              <a:buFont typeface="Wingdings" panose="05000000000000000000" pitchFamily="2" charset="2"/>
              <a:buChar char="Ø"/>
            </a:pPr>
            <a:r>
              <a:rPr lang="en-US" altLang="en-US" sz="2800" dirty="0">
                <a:solidFill>
                  <a:schemeClr val="tx1"/>
                </a:solidFill>
                <a:latin typeface="+mn-lt"/>
                <a:ea typeface="ＭＳ Ｐゴシック" panose="020B0600070205080204" pitchFamily="34" charset="-128"/>
                <a:cs typeface="Trebuchet MS" panose="020B0603020202020204" pitchFamily="34" charset="0"/>
              </a:rPr>
              <a:t>Lomotil</a:t>
            </a:r>
          </a:p>
          <a:p>
            <a:pPr lvl="1">
              <a:buFont typeface="Wingdings" panose="05000000000000000000" pitchFamily="2" charset="2"/>
              <a:buChar char="Ø"/>
            </a:pPr>
            <a:r>
              <a:rPr lang="en-US" altLang="en-US" sz="2800" dirty="0" err="1">
                <a:solidFill>
                  <a:schemeClr val="tx1"/>
                </a:solidFill>
                <a:latin typeface="+mn-lt"/>
                <a:ea typeface="ＭＳ Ｐゴシック" panose="020B0600070205080204" pitchFamily="34" charset="-128"/>
                <a:cs typeface="Trebuchet MS" panose="020B0603020202020204" pitchFamily="34" charset="0"/>
              </a:rPr>
              <a:t>Motofen</a:t>
            </a:r>
            <a:endParaRPr lang="en-US" altLang="en-US" sz="2800" dirty="0">
              <a:solidFill>
                <a:schemeClr val="tx1"/>
              </a:solidFill>
              <a:latin typeface="+mn-lt"/>
              <a:ea typeface="ＭＳ Ｐゴシック" panose="020B0600070205080204" pitchFamily="34" charset="-128"/>
              <a:cs typeface="Trebuchet MS" panose="020B0603020202020204" pitchFamily="34" charset="0"/>
            </a:endParaRPr>
          </a:p>
          <a:p>
            <a:pPr lvl="1">
              <a:buFont typeface="Wingdings" panose="05000000000000000000" pitchFamily="2" charset="2"/>
              <a:buChar char="Ø"/>
            </a:pPr>
            <a:r>
              <a:rPr lang="en-US" altLang="en-US" sz="2800" dirty="0">
                <a:solidFill>
                  <a:schemeClr val="tx1"/>
                </a:solidFill>
                <a:latin typeface="+mn-lt"/>
                <a:ea typeface="ＭＳ Ｐゴシック" panose="020B0600070205080204" pitchFamily="34" charset="-128"/>
                <a:cs typeface="Trebuchet MS" panose="020B0603020202020204" pitchFamily="34" charset="0"/>
              </a:rPr>
              <a:t>Lyrica</a:t>
            </a:r>
          </a:p>
          <a:p>
            <a:pPr lvl="1">
              <a:buFont typeface="Wingdings" panose="05000000000000000000" pitchFamily="2" charset="2"/>
              <a:buChar char="Ø"/>
            </a:pPr>
            <a:r>
              <a:rPr lang="en-US" altLang="en-US" sz="2800" dirty="0" err="1">
                <a:solidFill>
                  <a:schemeClr val="tx1"/>
                </a:solidFill>
                <a:latin typeface="+mn-lt"/>
                <a:ea typeface="ＭＳ Ｐゴシック" panose="020B0600070205080204" pitchFamily="34" charset="-128"/>
                <a:cs typeface="Trebuchet MS" panose="020B0603020202020204" pitchFamily="34" charset="0"/>
              </a:rPr>
              <a:t>Parepectolin</a:t>
            </a:r>
            <a:endParaRPr lang="en-US" altLang="en-US" sz="2800" dirty="0">
              <a:solidFill>
                <a:schemeClr val="tx1"/>
              </a:solidFill>
              <a:latin typeface="+mn-lt"/>
              <a:ea typeface="ＭＳ Ｐゴシック" panose="020B0600070205080204" pitchFamily="34" charset="-128"/>
              <a:cs typeface="Trebuchet MS" panose="020B0603020202020204" pitchFamily="34" charset="0"/>
            </a:endParaRPr>
          </a:p>
          <a:p>
            <a:pPr lvl="1">
              <a:buFont typeface="Wingdings" panose="05000000000000000000" pitchFamily="2" charset="2"/>
              <a:buChar char="Ø"/>
            </a:pPr>
            <a:r>
              <a:rPr lang="en-US" altLang="en-US" sz="2800" dirty="0">
                <a:solidFill>
                  <a:schemeClr val="tx1"/>
                </a:solidFill>
                <a:latin typeface="+mn-lt"/>
                <a:ea typeface="ＭＳ Ｐゴシック" panose="020B0600070205080204" pitchFamily="34" charset="-128"/>
                <a:cs typeface="Trebuchet MS" panose="020B0603020202020204" pitchFamily="34" charset="0"/>
              </a:rPr>
              <a:t>Cough </a:t>
            </a:r>
            <a:r>
              <a:rPr lang="en-US" altLang="en-US" sz="2800" dirty="0" smtClean="0">
                <a:solidFill>
                  <a:schemeClr val="tx1"/>
                </a:solidFill>
                <a:latin typeface="+mn-lt"/>
                <a:ea typeface="ＭＳ Ｐゴシック" panose="020B0600070205080204" pitchFamily="34" charset="-128"/>
                <a:cs typeface="Trebuchet MS" panose="020B0603020202020204" pitchFamily="34" charset="0"/>
              </a:rPr>
              <a:t>preparations </a:t>
            </a:r>
            <a:r>
              <a:rPr lang="en-US" altLang="en-US" sz="2800" dirty="0">
                <a:solidFill>
                  <a:schemeClr val="tx1"/>
                </a:solidFill>
                <a:latin typeface="+mn-lt"/>
                <a:ea typeface="ＭＳ Ｐゴシック" panose="020B0600070205080204" pitchFamily="34" charset="-128"/>
                <a:cs typeface="Trebuchet MS" panose="020B0603020202020204" pitchFamily="34" charset="0"/>
              </a:rPr>
              <a:t>(Robitussin AC, </a:t>
            </a:r>
            <a:r>
              <a:rPr lang="en-US" altLang="en-US" sz="2800" dirty="0" smtClean="0">
                <a:solidFill>
                  <a:schemeClr val="tx1"/>
                </a:solidFill>
                <a:latin typeface="+mn-lt"/>
                <a:ea typeface="ＭＳ Ｐゴシック" panose="020B0600070205080204" pitchFamily="34" charset="-128"/>
                <a:cs typeface="Trebuchet MS" panose="020B0603020202020204" pitchFamily="34" charset="0"/>
              </a:rPr>
              <a:t>Phenergan with </a:t>
            </a:r>
            <a:r>
              <a:rPr lang="en-US" altLang="en-US" sz="2800" dirty="0">
                <a:solidFill>
                  <a:schemeClr val="tx1"/>
                </a:solidFill>
                <a:latin typeface="+mn-lt"/>
                <a:ea typeface="ＭＳ Ｐゴシック" panose="020B0600070205080204" pitchFamily="34" charset="-128"/>
                <a:cs typeface="Trebuchet MS" panose="020B0603020202020204" pitchFamily="34" charset="0"/>
              </a:rPr>
              <a:t>Codeine)</a:t>
            </a:r>
          </a:p>
          <a:p>
            <a:endParaRPr lang="en-US" altLang="en-US" sz="3600" dirty="0">
              <a:solidFill>
                <a:schemeClr val="tx1"/>
              </a:solidFill>
              <a:latin typeface="+mn-lt"/>
              <a:ea typeface="ＭＳ Ｐゴシック" panose="020B0600070205080204" pitchFamily="34" charset="-128"/>
              <a:cs typeface="Trebuchet MS" panose="020B0603020202020204" pitchFamily="34" charset="0"/>
            </a:endParaRPr>
          </a:p>
          <a:p>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9</a:t>
            </a:fld>
            <a:endParaRPr lang="en-US" dirty="0"/>
          </a:p>
        </p:txBody>
      </p:sp>
    </p:spTree>
    <p:extLst>
      <p:ext uri="{BB962C8B-B14F-4D97-AF65-F5344CB8AC3E}">
        <p14:creationId xmlns:p14="http://schemas.microsoft.com/office/powerpoint/2010/main" val="1721147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MountSinai.thmx</Template>
  <TotalTime>24133</TotalTime>
  <Words>2470</Words>
  <Application>Microsoft Office PowerPoint</Application>
  <PresentationFormat>On-screen Show (4:3)</PresentationFormat>
  <Paragraphs>304</Paragraphs>
  <Slides>30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MS PGothic</vt:lpstr>
      <vt:lpstr>Arial</vt:lpstr>
      <vt:lpstr>BLGYOL+SymbolMT</vt:lpstr>
      <vt:lpstr>Calibri</vt:lpstr>
      <vt:lpstr>CenturyGothic</vt:lpstr>
      <vt:lpstr>CenturyGothic-Bold</vt:lpstr>
      <vt:lpstr>Lucida Grande</vt:lpstr>
      <vt:lpstr>Museo Slab 300</vt:lpstr>
      <vt:lpstr>Times New Roman</vt:lpstr>
      <vt:lpstr>Trebuchet MS</vt:lpstr>
      <vt:lpstr>Wingdings</vt:lpstr>
      <vt:lpstr>MountSinai</vt:lpstr>
      <vt:lpstr> Mount Sinai DEA/BNE  Compliance Strategy  </vt:lpstr>
      <vt:lpstr>Controlled Substances Act (CSA)</vt:lpstr>
      <vt:lpstr>What is a Controlled Substance? </vt:lpstr>
      <vt:lpstr>Controlled Substances </vt:lpstr>
      <vt:lpstr>Schedule I Controlled Substances </vt:lpstr>
      <vt:lpstr>Schedule II/IIN Controlled Substances </vt:lpstr>
      <vt:lpstr>Schedule III/IIIN Controlled Substances</vt:lpstr>
      <vt:lpstr>Schedule IV Controlled Substances </vt:lpstr>
      <vt:lpstr>Schedule V Controlled Substances</vt:lpstr>
      <vt:lpstr>Controlled Substances  Policy update</vt:lpstr>
      <vt:lpstr>Application Process</vt:lpstr>
      <vt:lpstr>NYSDOH Basic Application Details</vt:lpstr>
      <vt:lpstr>NYSDOH Basic Application Details            Appendix A1</vt:lpstr>
      <vt:lpstr>NYSDOH Basic Application Details</vt:lpstr>
      <vt:lpstr>NYSDOH BNE On-site Visit</vt:lpstr>
      <vt:lpstr>Getting a DEA License</vt:lpstr>
      <vt:lpstr>DEA Application process</vt:lpstr>
      <vt:lpstr>DEA Onsite visit</vt:lpstr>
      <vt:lpstr>Investigator Responsibilities </vt:lpstr>
      <vt:lpstr>Supervisor of Controlled Substance Activity</vt:lpstr>
      <vt:lpstr>Authorized Users</vt:lpstr>
      <vt:lpstr>Security Requirements </vt:lpstr>
      <vt:lpstr>Security Requirements</vt:lpstr>
      <vt:lpstr>Record Keeping </vt:lpstr>
      <vt:lpstr>Record Keeping cont. </vt:lpstr>
      <vt:lpstr>Disposal</vt:lpstr>
      <vt:lpstr>Disposal</vt:lpstr>
      <vt:lpstr>Inspections </vt:lpstr>
      <vt:lpstr>Non-Compliance </vt:lpstr>
      <vt:lpstr>Questions</vt:lpstr>
    </vt:vector>
  </TitlesOfParts>
  <Company>Infinia Group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Times New Roman Bold 45/48 points</dc:title>
  <dc:creator>Ilgin Sezer</dc:creator>
  <cp:lastModifiedBy>Cohen, Jonathan</cp:lastModifiedBy>
  <cp:revision>160</cp:revision>
  <dcterms:created xsi:type="dcterms:W3CDTF">2012-12-06T21:23:44Z</dcterms:created>
  <dcterms:modified xsi:type="dcterms:W3CDTF">2025-02-05T20:16:02Z</dcterms:modified>
</cp:coreProperties>
</file>