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62" y="31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221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0432" y="400284"/>
            <a:ext cx="8751135" cy="474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7904" y="1346453"/>
            <a:ext cx="10156190" cy="163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llison.gottlieb@msm.edu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peak.mountsinai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mailto:allison.gottlieb@mssm.edu" TargetMode="External"/><Relationship Id="rId4" Type="http://schemas.openxmlformats.org/officeDocument/2006/relationships/hyperlink" Target="http://peak.mountsinai.org/" TargetMode="Externa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89482" y="533400"/>
            <a:ext cx="8813284" cy="383438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74930" rIns="0" bIns="0" rtlCol="0">
            <a:spAutoFit/>
          </a:bodyPr>
          <a:lstStyle/>
          <a:p>
            <a:pPr marL="114300" indent="-33338" algn="ctr">
              <a:lnSpc>
                <a:spcPct val="100000"/>
              </a:lnSpc>
              <a:spcBef>
                <a:spcPts val="590"/>
              </a:spcBef>
            </a:pPr>
            <a:r>
              <a:rPr spc="-10" dirty="0"/>
              <a:t>GCO </a:t>
            </a:r>
            <a:r>
              <a:rPr spc="-5" dirty="0"/>
              <a:t>101: Basics of the </a:t>
            </a:r>
            <a:r>
              <a:rPr spc="-10" dirty="0"/>
              <a:t>Sponsored Project </a:t>
            </a:r>
            <a:r>
              <a:rPr spc="-5" dirty="0"/>
              <a:t>&amp; </a:t>
            </a:r>
            <a:r>
              <a:rPr spc="-15" dirty="0"/>
              <a:t>Research </a:t>
            </a:r>
            <a:r>
              <a:rPr spc="-5" dirty="0"/>
              <a:t>Application</a:t>
            </a:r>
            <a:r>
              <a:rPr spc="145" dirty="0"/>
              <a:t> </a:t>
            </a:r>
            <a:r>
              <a:rPr spc="-10" dirty="0"/>
              <a:t>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460CB-F5A3-AAFD-11CA-7AC714B44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55"/>
            <a:ext cx="756851" cy="990600"/>
          </a:xfrm>
          <a:prstGeom prst="rect">
            <a:avLst/>
          </a:prstGeom>
        </p:spPr>
      </p:pic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646920" y="45755"/>
            <a:ext cx="71628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latin typeface="Calibri"/>
                <a:cs typeface="Calibri"/>
              </a:rPr>
              <a:t>rev.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lang="en-US" sz="800" spc="-10" dirty="0">
                <a:latin typeface="Calibri"/>
                <a:cs typeface="Calibri"/>
              </a:rPr>
              <a:t>11</a:t>
            </a:r>
            <a:r>
              <a:rPr sz="800" spc="-10" dirty="0">
                <a:latin typeface="Calibri"/>
                <a:cs typeface="Calibri"/>
              </a:rPr>
              <a:t>/202</a:t>
            </a:r>
            <a:r>
              <a:rPr lang="en-US" sz="800" spc="-10" dirty="0"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5859" y="1639825"/>
            <a:ext cx="333755" cy="265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520089" y="1549643"/>
            <a:ext cx="8614511" cy="1492716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0480" rIns="0" bIns="0" rtlCol="0">
            <a:spAutoFit/>
          </a:bodyPr>
          <a:lstStyle/>
          <a:p>
            <a:pPr marL="205740" marR="847725">
              <a:lnSpc>
                <a:spcPts val="2590"/>
              </a:lnSpc>
              <a:spcBef>
                <a:spcPts val="240"/>
              </a:spcBef>
            </a:pPr>
            <a:r>
              <a:rPr sz="2000" b="1" spc="-5" dirty="0">
                <a:latin typeface="Calibri"/>
                <a:cs typeface="Calibri"/>
              </a:rPr>
              <a:t>Basics of </a:t>
            </a:r>
            <a:r>
              <a:rPr sz="2000" b="1" dirty="0">
                <a:latin typeface="Calibri"/>
                <a:cs typeface="Calibri"/>
              </a:rPr>
              <a:t>the </a:t>
            </a:r>
            <a:r>
              <a:rPr sz="2000" b="1" spc="-10" dirty="0">
                <a:latin typeface="Calibri"/>
                <a:cs typeface="Calibri"/>
              </a:rPr>
              <a:t>Sponsored Project </a:t>
            </a:r>
            <a:r>
              <a:rPr sz="2000" b="1" spc="-5" dirty="0">
                <a:latin typeface="Calibri"/>
                <a:cs typeface="Calibri"/>
              </a:rPr>
              <a:t>and </a:t>
            </a:r>
            <a:r>
              <a:rPr sz="2000" b="1" spc="-15" dirty="0">
                <a:latin typeface="Calibri"/>
                <a:cs typeface="Calibri"/>
              </a:rPr>
              <a:t>Research </a:t>
            </a:r>
            <a:r>
              <a:rPr sz="2000" b="1" spc="-10" dirty="0">
                <a:latin typeface="Calibri"/>
                <a:cs typeface="Calibri"/>
              </a:rPr>
              <a:t>Application </a:t>
            </a:r>
            <a:r>
              <a:rPr sz="2000" b="1" spc="-5" dirty="0">
                <a:latin typeface="Calibri"/>
                <a:cs typeface="Calibri"/>
              </a:rPr>
              <a:t>Submission</a:t>
            </a:r>
            <a:r>
              <a:rPr lang="en-US"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Process </a:t>
            </a:r>
            <a:r>
              <a:rPr sz="2000" b="1" spc="-15" dirty="0">
                <a:latin typeface="Calibri"/>
                <a:cs typeface="Calibri"/>
              </a:rPr>
              <a:t>at </a:t>
            </a:r>
            <a:r>
              <a:rPr sz="2000" b="1" spc="-10" dirty="0">
                <a:latin typeface="Calibri"/>
                <a:cs typeface="Calibri"/>
              </a:rPr>
              <a:t>Mount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Sinai</a:t>
            </a:r>
            <a:endParaRPr sz="2000" dirty="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  <a:spcBef>
                <a:spcPts val="680"/>
              </a:spcBef>
            </a:pPr>
            <a:r>
              <a:rPr sz="2000" b="1" spc="-25" dirty="0">
                <a:latin typeface="Calibri"/>
                <a:cs typeface="Calibri"/>
              </a:rPr>
              <a:t>Key </a:t>
            </a:r>
            <a:r>
              <a:rPr sz="2000" b="1" spc="-50" dirty="0">
                <a:latin typeface="Calibri"/>
                <a:cs typeface="Calibri"/>
              </a:rPr>
              <a:t>Terms </a:t>
            </a:r>
            <a:r>
              <a:rPr sz="2000" b="1" spc="-5" dirty="0">
                <a:latin typeface="Calibri"/>
                <a:cs typeface="Calibri"/>
              </a:rPr>
              <a:t>and</a:t>
            </a:r>
            <a:r>
              <a:rPr sz="2000" b="1" spc="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Definitions</a:t>
            </a:r>
            <a:endParaRPr sz="2000" dirty="0">
              <a:latin typeface="Calibri"/>
              <a:cs typeface="Calibri"/>
            </a:endParaRPr>
          </a:p>
          <a:p>
            <a:pPr marL="205740">
              <a:lnSpc>
                <a:spcPct val="100000"/>
              </a:lnSpc>
              <a:spcBef>
                <a:spcPts val="715"/>
              </a:spcBef>
            </a:pPr>
            <a:r>
              <a:rPr sz="2000" b="1" spc="-10" dirty="0">
                <a:latin typeface="Calibri"/>
                <a:cs typeface="Calibri"/>
              </a:rPr>
              <a:t>Policies, Procedures, </a:t>
            </a:r>
            <a:r>
              <a:rPr sz="2000" b="1" spc="-5" dirty="0">
                <a:latin typeface="Calibri"/>
                <a:cs typeface="Calibri"/>
              </a:rPr>
              <a:t>and </a:t>
            </a:r>
            <a:r>
              <a:rPr sz="2000" b="1" spc="-10" dirty="0">
                <a:latin typeface="Calibri"/>
                <a:cs typeface="Calibri"/>
              </a:rPr>
              <a:t>Best Practices </a:t>
            </a:r>
            <a:r>
              <a:rPr sz="2000" b="1" spc="-15" dirty="0">
                <a:latin typeface="Calibri"/>
                <a:cs typeface="Calibri"/>
              </a:rPr>
              <a:t>for </a:t>
            </a: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-5" dirty="0">
                <a:latin typeface="Calibri"/>
                <a:cs typeface="Calibri"/>
              </a:rPr>
              <a:t>Successful</a:t>
            </a:r>
            <a:r>
              <a:rPr sz="2000" b="1" spc="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Submission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71194" y="2362200"/>
            <a:ext cx="329183" cy="2613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743200"/>
            <a:ext cx="356615" cy="281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43000" y="3506156"/>
            <a:ext cx="2160882" cy="862416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b="1" spc="-5" dirty="0">
                <a:latin typeface="Calibri"/>
                <a:cs typeface="Calibri"/>
              </a:rPr>
              <a:t>Live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lang="en-US" sz="1800" b="1" spc="-20" dirty="0">
                <a:latin typeface="Calibri"/>
                <a:cs typeface="Calibri"/>
              </a:rPr>
              <a:t>2 ½ Hour </a:t>
            </a:r>
            <a:r>
              <a:rPr sz="1800" b="1" spc="-15" dirty="0">
                <a:latin typeface="Calibri"/>
                <a:cs typeface="Calibri"/>
              </a:rPr>
              <a:t>Webinar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pc="-25" dirty="0">
                <a:latin typeface="Calibri"/>
                <a:cs typeface="Calibri"/>
              </a:rPr>
              <a:t>Thursday October 8</a:t>
            </a:r>
            <a:br>
              <a:rPr lang="en-US" spc="-25" dirty="0">
                <a:latin typeface="Calibri"/>
                <a:cs typeface="Calibri"/>
              </a:rPr>
            </a:br>
            <a:r>
              <a:rPr lang="en-US" spc="-25" dirty="0">
                <a:latin typeface="Calibri"/>
                <a:cs typeface="Calibri"/>
              </a:rPr>
              <a:t>9:00 am – 11:30 am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03413" y="3506156"/>
            <a:ext cx="5179313" cy="636713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11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800" b="1" spc="-5" dirty="0">
                <a:latin typeface="Calibri"/>
                <a:cs typeface="Calibri"/>
              </a:rPr>
              <a:t>Class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Schedule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Calibri"/>
                <a:cs typeface="Calibri"/>
              </a:rPr>
              <a:t>Class offered several times per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year</a:t>
            </a:r>
            <a:r>
              <a:rPr lang="en-US" sz="1800" spc="-35" dirty="0">
                <a:latin typeface="Calibri"/>
                <a:cs typeface="Calibri"/>
              </a:rPr>
              <a:t> upon request</a:t>
            </a:r>
            <a:r>
              <a:rPr sz="1800" spc="-3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A5A53F22-A196-F154-C9AF-36D3D848705C}"/>
              </a:ext>
            </a:extLst>
          </p:cNvPr>
          <p:cNvSpPr txBox="1"/>
          <p:nvPr/>
        </p:nvSpPr>
        <p:spPr>
          <a:xfrm>
            <a:off x="1143000" y="4572000"/>
            <a:ext cx="3001518" cy="426399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1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200" b="1" spc="-5" dirty="0">
                <a:latin typeface="Calibri"/>
                <a:cs typeface="Calibri"/>
              </a:rPr>
              <a:t>Register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200" u="heavy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Calibri"/>
                <a:hlinkClick r:id="rId4"/>
              </a:rPr>
              <a:t>PEAK</a:t>
            </a:r>
            <a:r>
              <a:rPr lang="en-US" sz="1200" spc="-10" dirty="0">
                <a:solidFill>
                  <a:srgbClr val="0562C1"/>
                </a:solidFill>
                <a:cs typeface="Calibri"/>
                <a:hlinkClick r:id="rId4"/>
              </a:rPr>
              <a:t> </a:t>
            </a:r>
            <a:r>
              <a:rPr lang="en-US" sz="1200" dirty="0">
                <a:solidFill>
                  <a:srgbClr val="1F3863"/>
                </a:solidFill>
                <a:cs typeface="Calibri"/>
              </a:rPr>
              <a:t>&gt; </a:t>
            </a:r>
            <a:r>
              <a:rPr lang="en-US" sz="1200" spc="-10" dirty="0">
                <a:cs typeface="Calibri"/>
              </a:rPr>
              <a:t>Classroom </a:t>
            </a:r>
            <a:r>
              <a:rPr lang="en-US" sz="1200" spc="-5" dirty="0">
                <a:cs typeface="Calibri"/>
              </a:rPr>
              <a:t>Based </a:t>
            </a:r>
            <a:r>
              <a:rPr lang="en-US" sz="1200" dirty="0">
                <a:cs typeface="Calibri"/>
              </a:rPr>
              <a:t>&gt; </a:t>
            </a:r>
            <a:r>
              <a:rPr lang="en-US" sz="1200" spc="-5" dirty="0">
                <a:cs typeface="Calibri"/>
              </a:rPr>
              <a:t>Functional </a:t>
            </a:r>
            <a:r>
              <a:rPr lang="en-US" sz="1200" dirty="0">
                <a:cs typeface="Calibri"/>
              </a:rPr>
              <a:t>&gt;</a:t>
            </a:r>
            <a:r>
              <a:rPr lang="en-US" sz="1200" spc="12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Research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7CB108FB-6212-0712-2AA4-1AF0E30EF286}"/>
              </a:ext>
            </a:extLst>
          </p:cNvPr>
          <p:cNvSpPr txBox="1"/>
          <p:nvPr/>
        </p:nvSpPr>
        <p:spPr>
          <a:xfrm>
            <a:off x="4509275" y="4572000"/>
            <a:ext cx="4800600" cy="770083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1115" rIns="0" bIns="0" rtlCol="0">
            <a:spAutoFit/>
          </a:bodyPr>
          <a:lstStyle/>
          <a:p>
            <a:pPr marL="119063" marR="134620">
              <a:lnSpc>
                <a:spcPct val="100000"/>
              </a:lnSpc>
              <a:spcBef>
                <a:spcPts val="265"/>
              </a:spcBef>
            </a:pPr>
            <a:r>
              <a:rPr lang="en-US" sz="1200" b="1" spc="-10" dirty="0">
                <a:cs typeface="Calibri"/>
              </a:rPr>
              <a:t>Presenter: </a:t>
            </a:r>
            <a:br>
              <a:rPr lang="en-US" sz="1200" b="1" spc="-10" dirty="0">
                <a:cs typeface="Calibri"/>
              </a:rPr>
            </a:br>
            <a:r>
              <a:rPr lang="en-US"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Calibri"/>
                <a:hlinkClick r:id="rId5"/>
              </a:rPr>
              <a:t>Allison Gottlieb</a:t>
            </a:r>
            <a:br>
              <a:rPr lang="en-US"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Calibri"/>
              </a:rPr>
            </a:br>
            <a:r>
              <a:rPr lang="en-US" sz="1200" spc="-10" dirty="0">
                <a:cs typeface="Calibri"/>
              </a:rPr>
              <a:t>Sponsored </a:t>
            </a:r>
            <a:r>
              <a:rPr lang="en-US" sz="1200" spc="-15" dirty="0">
                <a:cs typeface="Calibri"/>
              </a:rPr>
              <a:t>Programs </a:t>
            </a:r>
            <a:r>
              <a:rPr lang="en-US" sz="1200" spc="-10" dirty="0">
                <a:cs typeface="Calibri"/>
              </a:rPr>
              <a:t>Education </a:t>
            </a:r>
            <a:r>
              <a:rPr lang="en-US" sz="1200" spc="-5" dirty="0">
                <a:cs typeface="Calibri"/>
              </a:rPr>
              <a:t>and  Communications Director </a:t>
            </a:r>
            <a:br>
              <a:rPr lang="en-US" sz="1200" spc="-5" dirty="0">
                <a:cs typeface="Calibri"/>
              </a:rPr>
            </a:br>
            <a:r>
              <a:rPr lang="en-US" sz="1200" spc="-10" dirty="0">
                <a:cs typeface="Calibri"/>
              </a:rPr>
              <a:t>Grants </a:t>
            </a:r>
            <a:r>
              <a:rPr lang="en-US" sz="1200" spc="-5" dirty="0">
                <a:cs typeface="Calibri"/>
              </a:rPr>
              <a:t>and </a:t>
            </a:r>
            <a:r>
              <a:rPr lang="en-US" sz="1200" spc="-10" dirty="0">
                <a:cs typeface="Calibri"/>
              </a:rPr>
              <a:t>Contracts</a:t>
            </a:r>
            <a:r>
              <a:rPr lang="en-US" sz="1200" spc="95" dirty="0"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Office</a:t>
            </a:r>
            <a:endParaRPr lang="en-US" sz="1200" dirty="0">
              <a:cs typeface="Calibri"/>
            </a:endParaRPr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702046"/>
            <a:ext cx="801623" cy="11544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E75F2898-F4F4-AFA0-E831-7BE63F309CC2}"/>
              </a:ext>
            </a:extLst>
          </p:cNvPr>
          <p:cNvSpPr txBox="1"/>
          <p:nvPr/>
        </p:nvSpPr>
        <p:spPr>
          <a:xfrm>
            <a:off x="1113282" y="5399754"/>
            <a:ext cx="3001518" cy="61106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1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200" b="1" spc="-5" dirty="0">
                <a:latin typeface="Calibri"/>
                <a:cs typeface="Calibri"/>
              </a:rPr>
              <a:t>Prerequisite(s)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200" spc="-15" dirty="0">
                <a:cs typeface="Calibri"/>
              </a:rPr>
              <a:t>InfoEd </a:t>
            </a:r>
            <a:r>
              <a:rPr lang="en-US" sz="1200" spc="-10" dirty="0">
                <a:cs typeface="Calibri"/>
              </a:rPr>
              <a:t>Proposal Development </a:t>
            </a:r>
            <a:r>
              <a:rPr lang="en-US" sz="1200" spc="-5" dirty="0">
                <a:cs typeface="Calibri"/>
              </a:rPr>
              <a:t>Class Demo</a:t>
            </a:r>
            <a:r>
              <a:rPr lang="en-US" sz="1200" spc="160" dirty="0">
                <a:cs typeface="Calibri"/>
              </a:rPr>
              <a:t> </a:t>
            </a:r>
            <a:r>
              <a:rPr lang="en-US" sz="1200" spc="-5" dirty="0">
                <a:cs typeface="Calibri"/>
              </a:rPr>
              <a:t>1</a:t>
            </a:r>
            <a:br>
              <a:rPr lang="en-US" sz="1200" spc="-5" dirty="0">
                <a:cs typeface="Calibri"/>
              </a:rPr>
            </a:br>
            <a:r>
              <a:rPr lang="en-US" sz="1200" spc="-5" dirty="0">
                <a:cs typeface="Calibri"/>
              </a:rPr>
              <a:t>  </a:t>
            </a:r>
            <a:r>
              <a:rPr lang="en-US"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Calibri"/>
                <a:hlinkClick r:id="rId7"/>
              </a:rPr>
              <a:t>PEAK</a:t>
            </a:r>
            <a:r>
              <a:rPr lang="en-US" sz="1200" spc="-5" dirty="0">
                <a:solidFill>
                  <a:srgbClr val="0562C1"/>
                </a:solidFill>
                <a:cs typeface="Calibri"/>
                <a:hlinkClick r:id="rId7"/>
              </a:rPr>
              <a:t> </a:t>
            </a:r>
            <a:r>
              <a:rPr lang="en-US" sz="1200" spc="-5" dirty="0">
                <a:cs typeface="Calibri"/>
              </a:rPr>
              <a:t>&gt; Online Courses &gt; Functional &gt;</a:t>
            </a:r>
            <a:r>
              <a:rPr lang="en-US" sz="1200" spc="-10" dirty="0">
                <a:cs typeface="Calibri"/>
              </a:rPr>
              <a:t> </a:t>
            </a:r>
            <a:r>
              <a:rPr lang="en-US" sz="1200" spc="-5" dirty="0">
                <a:cs typeface="Calibri"/>
              </a:rPr>
              <a:t>Research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5651" y="5737331"/>
            <a:ext cx="2895600" cy="2160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lang="en-US" sz="1200" spc="-15" dirty="0">
                <a:latin typeface="Calibri"/>
                <a:cs typeface="Calibri"/>
              </a:rPr>
              <a:t>Please contact </a:t>
            </a:r>
            <a:r>
              <a:rPr lang="en-US" sz="1200" spc="-15" dirty="0">
                <a:latin typeface="Calibri"/>
                <a:cs typeface="Calibri"/>
                <a:hlinkClick r:id="rId8"/>
              </a:rPr>
              <a:t>allison.gottlieb@msm.edu</a:t>
            </a:r>
            <a:r>
              <a:rPr lang="en-US" sz="1200" spc="-15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86A7C298-447D-9423-F1BD-EEDF26A2C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8500" y="6324600"/>
            <a:ext cx="8699500" cy="12700"/>
          </a:xfrm>
          <a:custGeom>
            <a:avLst/>
            <a:gdLst/>
            <a:ahLst/>
            <a:cxnLst/>
            <a:rect l="l" t="t" r="r" b="b"/>
            <a:pathLst>
              <a:path w="8699500" h="12700">
                <a:moveTo>
                  <a:pt x="0" y="12700"/>
                </a:moveTo>
                <a:lnTo>
                  <a:pt x="8699500" y="12700"/>
                </a:lnTo>
                <a:lnTo>
                  <a:pt x="86995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92175" y="6260592"/>
            <a:ext cx="1579625" cy="5974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5524" y="6022847"/>
            <a:ext cx="2510789" cy="8282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126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GCO 101: Basics of the Sponsored Project &amp; Research Application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Gottlieb, Allison</dc:creator>
  <cp:lastModifiedBy>Gottlieb, Allison</cp:lastModifiedBy>
  <cp:revision>16</cp:revision>
  <dcterms:created xsi:type="dcterms:W3CDTF">2026-02-08T14:14:53Z</dcterms:created>
  <dcterms:modified xsi:type="dcterms:W3CDTF">2026-11-01T09:35:48Z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2026-02-08T00:00:00Z</vt:filetime>
  </property>
</Properties>
</file>