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A2"/>
    <a:srgbClr val="0000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446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A4B81-9FB0-4FF7-917D-94ED11ED107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8B756-CAF8-4974-978D-95C1A5BA5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3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8B756-CAF8-4974-978D-95C1A5BA5C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822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21257" y="312821"/>
            <a:ext cx="6301485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5858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peak.mountsinai.org/" TargetMode="External"/><Relationship Id="rId7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s://icahn.mssm.edu/research/portal/resources/gco/training" TargetMode="External"/><Relationship Id="rId10" Type="http://schemas.openxmlformats.org/officeDocument/2006/relationships/image" Target="../media/image5.jpg"/><Relationship Id="rId4" Type="http://schemas.openxmlformats.org/officeDocument/2006/relationships/hyperlink" Target="mailto:allison.gottlieb@mssm.edu" TargetMode="External"/><Relationship Id="rId9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71930" y="304800"/>
            <a:ext cx="50812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GCO </a:t>
            </a:r>
            <a:r>
              <a:rPr spc="-5" dirty="0"/>
              <a:t>201: Basics of </a:t>
            </a:r>
            <a:r>
              <a:rPr spc="-10" dirty="0"/>
              <a:t>Sponsored Project</a:t>
            </a:r>
            <a:r>
              <a:rPr spc="100" dirty="0"/>
              <a:t> </a:t>
            </a:r>
            <a:r>
              <a:rPr spc="-10" dirty="0"/>
              <a:t>Budgeting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07210" y="862838"/>
            <a:ext cx="3626485" cy="2251001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745"/>
              </a:spcBef>
            </a:pP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In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this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hands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on budgeting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workshop, 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participants </a:t>
            </a:r>
            <a:r>
              <a:rPr sz="1800" spc="-15" dirty="0">
                <a:solidFill>
                  <a:srgbClr val="585858"/>
                </a:solidFill>
                <a:latin typeface="Calibri"/>
                <a:cs typeface="Calibri"/>
              </a:rPr>
              <a:t>create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a </a:t>
            </a:r>
            <a:r>
              <a:rPr sz="1800" spc="-15" dirty="0">
                <a:solidFill>
                  <a:srgbClr val="585858"/>
                </a:solidFill>
                <a:latin typeface="Calibri"/>
                <a:cs typeface="Calibri"/>
              </a:rPr>
              <a:t>grant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budget 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learning principles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and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skills applicable  </a:t>
            </a:r>
            <a:r>
              <a:rPr sz="1800" spc="-15" dirty="0">
                <a:solidFill>
                  <a:srgbClr val="585858"/>
                </a:solidFill>
                <a:latin typeface="Calibri"/>
                <a:cs typeface="Calibri"/>
              </a:rPr>
              <a:t>to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all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sponsored project</a:t>
            </a:r>
            <a:r>
              <a:rPr sz="1800" spc="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85858"/>
                </a:solidFill>
                <a:latin typeface="Calibri"/>
                <a:cs typeface="Calibri"/>
              </a:rPr>
              <a:t>budgets.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lang="en-US" sz="1800" dirty="0">
              <a:latin typeface="Calibri"/>
              <a:cs typeface="Calibri"/>
            </a:endParaRPr>
          </a:p>
          <a:p>
            <a:pPr>
              <a:lnSpc>
                <a:spcPts val="2130"/>
              </a:lnSpc>
              <a:spcBef>
                <a:spcPts val="5"/>
              </a:spcBef>
            </a:pPr>
            <a:r>
              <a:rPr sz="1800" b="1" spc="-3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</a:rPr>
              <a:t>Topics</a:t>
            </a:r>
            <a:endParaRPr sz="1800" b="1" dirty="0">
              <a:latin typeface="Calibri"/>
              <a:cs typeface="Calibri"/>
            </a:endParaRPr>
          </a:p>
          <a:p>
            <a:pPr marL="305435" marR="513715">
              <a:lnSpc>
                <a:spcPts val="2160"/>
              </a:lnSpc>
              <a:spcBef>
                <a:spcPts val="40"/>
              </a:spcBef>
            </a:pPr>
            <a:r>
              <a:rPr sz="1800" spc="-15" dirty="0">
                <a:solidFill>
                  <a:srgbClr val="585858"/>
                </a:solidFill>
                <a:latin typeface="Calibri"/>
                <a:cs typeface="Calibri"/>
              </a:rPr>
              <a:t>Key </a:t>
            </a:r>
            <a:r>
              <a:rPr sz="1800" spc="-35" dirty="0">
                <a:solidFill>
                  <a:srgbClr val="585858"/>
                </a:solidFill>
                <a:latin typeface="Calibri"/>
                <a:cs typeface="Calibri"/>
              </a:rPr>
              <a:t>Terms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and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Definitions  Basics of Successful</a:t>
            </a:r>
            <a:r>
              <a:rPr sz="1800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Budgeting</a:t>
            </a:r>
            <a:endParaRPr sz="1800" dirty="0">
              <a:latin typeface="Calibri"/>
              <a:cs typeface="Calibri"/>
            </a:endParaRPr>
          </a:p>
          <a:p>
            <a:pPr marL="305435">
              <a:lnSpc>
                <a:spcPts val="2090"/>
              </a:lnSpc>
            </a:pPr>
            <a:r>
              <a:rPr sz="1800" spc="-35" dirty="0">
                <a:solidFill>
                  <a:srgbClr val="585858"/>
                </a:solidFill>
                <a:latin typeface="Calibri"/>
                <a:cs typeface="Calibri"/>
              </a:rPr>
              <a:t>Tools </a:t>
            </a:r>
            <a:r>
              <a:rPr sz="1800" dirty="0">
                <a:solidFill>
                  <a:srgbClr val="585858"/>
                </a:solidFill>
                <a:latin typeface="Calibri"/>
                <a:cs typeface="Calibri"/>
              </a:rPr>
              <a:t>and 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Shortcuts </a:t>
            </a:r>
            <a:r>
              <a:rPr sz="1800" spc="-15" dirty="0">
                <a:solidFill>
                  <a:srgbClr val="585858"/>
                </a:solidFill>
                <a:latin typeface="Calibri"/>
                <a:cs typeface="Calibri"/>
              </a:rPr>
              <a:t>for</a:t>
            </a:r>
            <a:r>
              <a:rPr sz="1800" spc="-5" dirty="0">
                <a:solidFill>
                  <a:srgbClr val="585858"/>
                </a:solidFill>
                <a:latin typeface="Calibri"/>
                <a:cs typeface="Calibri"/>
              </a:rPr>
              <a:t> Calculations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9261" y="3200400"/>
            <a:ext cx="4186139" cy="8213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wrap="square" lIns="0" tIns="31115" rIns="0" bIns="0" rtlCol="0">
            <a:spAutoFit/>
          </a:bodyPr>
          <a:lstStyle/>
          <a:p>
            <a:pPr marL="114300" marR="433070">
              <a:lnSpc>
                <a:spcPct val="100000"/>
              </a:lnSpc>
              <a:spcBef>
                <a:spcPts val="245"/>
              </a:spcBef>
            </a:pPr>
            <a:r>
              <a:rPr sz="16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Live </a:t>
            </a:r>
            <a:r>
              <a:rPr lang="en-US" sz="16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2 ¼ Hour W</a:t>
            </a:r>
            <a:r>
              <a:rPr sz="16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ebinar </a:t>
            </a:r>
            <a:endParaRPr lang="en-US" sz="1600" spc="-15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  <a:p>
            <a:pPr marL="114300" marR="433070">
              <a:lnSpc>
                <a:spcPct val="100000"/>
              </a:lnSpc>
              <a:spcBef>
                <a:spcPts val="245"/>
              </a:spcBef>
            </a:pPr>
            <a:r>
              <a:rPr lang="en-US" sz="16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Monday October 12</a:t>
            </a:r>
          </a:p>
          <a:p>
            <a:pPr marL="114300" marR="433070">
              <a:lnSpc>
                <a:spcPct val="100000"/>
              </a:lnSpc>
              <a:spcBef>
                <a:spcPts val="245"/>
              </a:spcBef>
            </a:pPr>
            <a:r>
              <a:rPr lang="en-US" sz="16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11:30 am – 1:45 pm</a:t>
            </a:r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3" name="object 11">
            <a:extLst>
              <a:ext uri="{FF2B5EF4-FFF2-40B4-BE49-F238E27FC236}">
                <a16:creationId xmlns:a16="http://schemas.microsoft.com/office/drawing/2014/main" id="{F01A2A1E-752D-F00D-612A-9B11721E50C4}"/>
              </a:ext>
            </a:extLst>
          </p:cNvPr>
          <p:cNvSpPr txBox="1"/>
          <p:nvPr/>
        </p:nvSpPr>
        <p:spPr>
          <a:xfrm>
            <a:off x="933459" y="4129453"/>
            <a:ext cx="4171941" cy="2776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wrap="square" lIns="0" tIns="31115" rIns="0" bIns="0" rtlCol="0">
            <a:spAutoFit/>
          </a:bodyPr>
          <a:lstStyle/>
          <a:p>
            <a:pPr marL="114300" marR="433070">
              <a:lnSpc>
                <a:spcPct val="100000"/>
              </a:lnSpc>
              <a:spcBef>
                <a:spcPts val="245"/>
              </a:spcBef>
            </a:pPr>
            <a:r>
              <a:rPr lang="en-US" sz="16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Class offered several times a year.</a:t>
            </a:r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3560CE-D39A-5ADE-EEA5-1274E7BB081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938321" y="4575194"/>
            <a:ext cx="4186139" cy="6104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45"/>
              </a:spcBef>
            </a:pPr>
            <a:r>
              <a:rPr lang="en-US" sz="1600" b="1" spc="-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Register</a:t>
            </a:r>
          </a:p>
          <a:p>
            <a:pPr>
              <a:lnSpc>
                <a:spcPct val="100000"/>
              </a:lnSpc>
              <a:spcBef>
                <a:spcPts val="245"/>
              </a:spcBef>
            </a:pPr>
            <a:r>
              <a:rPr lang="en-US" sz="1600" u="heavy" spc="-10" dirty="0">
                <a:solidFill>
                  <a:srgbClr val="0055A2"/>
                </a:solidFill>
                <a:uFill>
                  <a:solidFill>
                    <a:srgbClr val="0562C1"/>
                  </a:solidFill>
                </a:uFill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PEAK</a:t>
            </a:r>
            <a:r>
              <a:rPr lang="en-US" sz="1600" u="sng" spc="-10" dirty="0">
                <a:solidFill>
                  <a:srgbClr val="0055A2"/>
                </a:solidFill>
                <a:uFill>
                  <a:solidFill>
                    <a:srgbClr val="0562C1"/>
                  </a:solidFill>
                </a:uFill>
                <a:cs typeface="Calibri"/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&gt; </a:t>
            </a:r>
            <a:r>
              <a:rPr lang="en-US" sz="1600" spc="-1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Classroom </a:t>
            </a:r>
            <a:r>
              <a:rPr lang="en-US" sz="1600" spc="-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Based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&gt; </a:t>
            </a:r>
            <a:r>
              <a:rPr lang="en-US" sz="1600" spc="-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Functional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&gt;</a:t>
            </a:r>
            <a:r>
              <a:rPr lang="en-US" sz="1600" spc="125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 </a:t>
            </a:r>
            <a:r>
              <a:rPr lang="en-US" sz="1600" spc="-1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Research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67607" y="4624958"/>
            <a:ext cx="2825493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04569" algn="l"/>
              </a:tabLst>
            </a:pPr>
            <a:r>
              <a:rPr sz="1400" b="1" spc="-10" dirty="0">
                <a:solidFill>
                  <a:srgbClr val="585858"/>
                </a:solidFill>
                <a:latin typeface="Calibri"/>
                <a:cs typeface="Calibri"/>
              </a:rPr>
              <a:t>Presenter</a:t>
            </a:r>
            <a:br>
              <a:rPr lang="en-US" sz="1400" b="1" spc="-10" dirty="0">
                <a:solidFill>
                  <a:srgbClr val="585858"/>
                </a:solidFill>
                <a:latin typeface="Calibri"/>
                <a:cs typeface="Calibri"/>
              </a:rPr>
            </a:br>
            <a:r>
              <a:rPr sz="1400" u="heavy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4"/>
              </a:rPr>
              <a:t>Allison </a:t>
            </a:r>
            <a:r>
              <a:rPr sz="1400" u="heavy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4"/>
              </a:rPr>
              <a:t>Gottlieb</a:t>
            </a:r>
            <a:br>
              <a:rPr lang="en-US" sz="1400" u="heavy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</a:b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Sponsored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Programs Education 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and</a:t>
            </a:r>
            <a:r>
              <a:rPr lang="en-US" sz="1400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Communications</a:t>
            </a:r>
            <a:r>
              <a:rPr lang="en-US" sz="1400" spc="-10" dirty="0">
                <a:solidFill>
                  <a:srgbClr val="585858"/>
                </a:solidFill>
                <a:latin typeface="Calibri"/>
                <a:cs typeface="Calibri"/>
              </a:rPr>
              <a:t> Director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5" dirty="0">
                <a:solidFill>
                  <a:srgbClr val="585858"/>
                </a:solidFill>
                <a:latin typeface="Calibri"/>
                <a:cs typeface="Calibri"/>
              </a:rPr>
              <a:t>Grants 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and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Contracts</a:t>
            </a:r>
            <a:r>
              <a:rPr sz="14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Office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9876" y="5353719"/>
            <a:ext cx="7752714" cy="8867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>
              <a:lnSpc>
                <a:spcPct val="100000"/>
              </a:lnSpc>
              <a:spcBef>
                <a:spcPts val="95"/>
              </a:spcBef>
              <a:buClr>
                <a:srgbClr val="585858"/>
              </a:buClr>
              <a:tabLst>
                <a:tab pos="354965" algn="l"/>
                <a:tab pos="355600" algn="l"/>
              </a:tabLst>
            </a:pPr>
            <a:r>
              <a:rPr lang="en-US" sz="1400" b="1" spc="-1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Prerequisites</a:t>
            </a:r>
            <a:endParaRPr lang="en-US" sz="1400" spc="-1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rgbClr val="0562C1"/>
                </a:solidFill>
              </a:uFill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95"/>
              </a:spcBef>
              <a:buClr>
                <a:srgbClr val="585858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GCO </a:t>
            </a:r>
            <a:r>
              <a:rPr sz="14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101</a:t>
            </a:r>
            <a:r>
              <a:rPr sz="1400" spc="-5" dirty="0">
                <a:solidFill>
                  <a:srgbClr val="0562C1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class or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equivalent knowledge</a:t>
            </a:r>
            <a:endParaRPr sz="1400" dirty="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4965" algn="l"/>
                <a:tab pos="356235" algn="l"/>
              </a:tabLst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Basic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Excel</a:t>
            </a:r>
            <a:r>
              <a:rPr sz="14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knowledge</a:t>
            </a:r>
            <a:endParaRPr sz="1400" dirty="0">
              <a:latin typeface="Calibri"/>
              <a:cs typeface="Calibri"/>
            </a:endParaRPr>
          </a:p>
          <a:p>
            <a:pPr marL="330835" marR="96520" indent="-318770">
              <a:lnSpc>
                <a:spcPct val="100000"/>
              </a:lnSpc>
              <a:spcBef>
                <a:spcPts val="5"/>
              </a:spcBef>
              <a:buClr>
                <a:srgbClr val="585858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400" u="sng" spc="-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5"/>
              </a:rPr>
              <a:t>InfoEd</a:t>
            </a:r>
            <a:r>
              <a:rPr sz="1400" spc="-15" dirty="0">
                <a:solidFill>
                  <a:srgbClr val="0562C1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class (requirement only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for faculty/staff  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who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data enter 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budgets on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InfoEd 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budget</a:t>
            </a:r>
            <a:r>
              <a:rPr sz="1400" spc="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tab)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FF33EEED-456C-C523-68C8-6D9CE9B6127E}"/>
              </a:ext>
            </a:extLst>
          </p:cNvPr>
          <p:cNvSpPr txBox="1"/>
          <p:nvPr/>
        </p:nvSpPr>
        <p:spPr>
          <a:xfrm>
            <a:off x="990600" y="6351760"/>
            <a:ext cx="5486400" cy="2776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wrap="square" lIns="0" tIns="31115" rIns="0" bIns="0" rtlCol="0">
            <a:spAutoFit/>
          </a:bodyPr>
          <a:lstStyle/>
          <a:p>
            <a:pPr marL="114300" marR="433070" indent="-1588">
              <a:lnSpc>
                <a:spcPct val="100000"/>
              </a:lnSpc>
              <a:spcBef>
                <a:spcPts val="245"/>
              </a:spcBef>
            </a:pPr>
            <a:r>
              <a:rPr lang="en-US" sz="16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Contact </a:t>
            </a:r>
            <a:r>
              <a:rPr lang="en-US" sz="1600" u="heavy" spc="-5" dirty="0">
                <a:solidFill>
                  <a:srgbClr val="0055A2"/>
                </a:solidFill>
                <a:uFill>
                  <a:solidFill>
                    <a:srgbClr val="0562C1"/>
                  </a:solidFill>
                </a:uFill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allison.gottlieb@mssm.edu</a:t>
            </a:r>
            <a:r>
              <a:rPr lang="en-US" sz="1600" spc="-5" dirty="0">
                <a:solidFill>
                  <a:srgbClr val="0055A2"/>
                </a:solidFill>
                <a:uFill>
                  <a:solidFill>
                    <a:srgbClr val="0562C1"/>
                  </a:solidFill>
                </a:uFill>
                <a:cs typeface="Calibri"/>
              </a:rPr>
              <a:t> </a:t>
            </a:r>
            <a:r>
              <a:rPr lang="en-US" sz="1600" spc="-5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rgbClr val="0562C1"/>
                  </a:solidFill>
                </a:uFill>
                <a:cs typeface="Calibri"/>
              </a:rPr>
              <a:t>for more information.</a:t>
            </a:r>
            <a:endParaRPr sz="160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8" name="objec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" cy="1143000"/>
          </a:xfrm>
          <a:custGeom>
            <a:avLst/>
            <a:gdLst/>
            <a:ahLst/>
            <a:cxnLst/>
            <a:rect l="l" t="t" r="r" b="b"/>
            <a:pathLst>
              <a:path w="609600" h="1143000">
                <a:moveTo>
                  <a:pt x="609600" y="0"/>
                </a:moveTo>
                <a:lnTo>
                  <a:pt x="0" y="0"/>
                </a:lnTo>
                <a:lnTo>
                  <a:pt x="0" y="1143000"/>
                </a:lnTo>
                <a:lnTo>
                  <a:pt x="203200" y="762000"/>
                </a:lnTo>
                <a:lnTo>
                  <a:pt x="203200" y="203200"/>
                </a:lnTo>
                <a:lnTo>
                  <a:pt x="501230" y="203200"/>
                </a:lnTo>
                <a:lnTo>
                  <a:pt x="609600" y="0"/>
                </a:lnTo>
                <a:close/>
              </a:path>
            </a:pathLst>
          </a:custGeom>
          <a:solidFill>
            <a:srgbClr val="F8C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8833139-784B-BFE9-AB4B-B8294C8B1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25" y="152400"/>
            <a:ext cx="756851" cy="990600"/>
          </a:xfrm>
          <a:prstGeom prst="rect">
            <a:avLst/>
          </a:prstGeom>
        </p:spPr>
      </p:pic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632065" y="169507"/>
            <a:ext cx="661035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800" spc="-5" dirty="0">
                <a:latin typeface="Calibri"/>
                <a:cs typeface="Calibri"/>
              </a:rPr>
              <a:t>r</a:t>
            </a:r>
            <a:r>
              <a:rPr sz="800" spc="-5" dirty="0">
                <a:latin typeface="Calibri"/>
                <a:cs typeface="Calibri"/>
              </a:rPr>
              <a:t>ev.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lang="en-US" sz="800" spc="-35" dirty="0">
                <a:latin typeface="Calibri"/>
                <a:cs typeface="Calibri"/>
              </a:rPr>
              <a:t>11</a:t>
            </a:r>
            <a:r>
              <a:rPr sz="800" spc="-10" dirty="0">
                <a:latin typeface="Calibri"/>
                <a:cs typeface="Calibri"/>
              </a:rPr>
              <a:t>/202</a:t>
            </a:r>
            <a:r>
              <a:rPr lang="en-US" sz="800" spc="-10" dirty="0">
                <a:latin typeface="Calibri"/>
                <a:cs typeface="Calibri"/>
              </a:rPr>
              <a:t>6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7" name="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39568" y="9905"/>
            <a:ext cx="504431" cy="7376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9377" y="2302765"/>
            <a:ext cx="252221" cy="7452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13838" y="916161"/>
            <a:ext cx="3657599" cy="30479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196F1C4A-D210-30D3-0490-26C79759E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7698165">
            <a:off x="8364272" y="1755625"/>
            <a:ext cx="149756" cy="22446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4343400"/>
            <a:ext cx="2825493" cy="177129"/>
          </a:xfrm>
          <a:custGeom>
            <a:avLst/>
            <a:gdLst/>
            <a:ahLst/>
            <a:cxnLst/>
            <a:rect l="l" t="t" r="r" b="b"/>
            <a:pathLst>
              <a:path w="3082290">
                <a:moveTo>
                  <a:pt x="0" y="0"/>
                </a:moveTo>
                <a:lnTo>
                  <a:pt x="3081794" y="0"/>
                </a:lnTo>
              </a:path>
            </a:pathLst>
          </a:custGeom>
          <a:ln w="35052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172200"/>
            <a:ext cx="495299" cy="73761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40493" y="5726426"/>
            <a:ext cx="603885" cy="1131570"/>
          </a:xfrm>
          <a:custGeom>
            <a:avLst/>
            <a:gdLst/>
            <a:ahLst/>
            <a:cxnLst/>
            <a:rect l="l" t="t" r="r" b="b"/>
            <a:pathLst>
              <a:path w="603884" h="1131570">
                <a:moveTo>
                  <a:pt x="603503" y="0"/>
                </a:moveTo>
                <a:lnTo>
                  <a:pt x="400303" y="381000"/>
                </a:lnTo>
                <a:lnTo>
                  <a:pt x="400303" y="939800"/>
                </a:lnTo>
                <a:lnTo>
                  <a:pt x="102273" y="939800"/>
                </a:lnTo>
                <a:lnTo>
                  <a:pt x="0" y="1131570"/>
                </a:lnTo>
                <a:lnTo>
                  <a:pt x="603503" y="1131570"/>
                </a:lnTo>
                <a:lnTo>
                  <a:pt x="603503" y="0"/>
                </a:lnTo>
                <a:close/>
              </a:path>
            </a:pathLst>
          </a:custGeom>
          <a:solidFill>
            <a:srgbClr val="F8CAAC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137</Words>
  <Application>Microsoft Office PowerPoint</Application>
  <PresentationFormat>On-screen Show (4:3)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Calibri</vt:lpstr>
      <vt:lpstr>Office Theme</vt:lpstr>
      <vt:lpstr>GCO 201: Basics of Sponsored Project Budgeting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GCO 201: Basics of Sponsored Project Budgeting</dc:title>
  <dc:creator>Gottlieb, Allison</dc:creator>
  <cp:keywords>GCO 201</cp:keywords>
  <cp:lastModifiedBy>Gottlieb, Allison</cp:lastModifiedBy>
  <cp:revision>23</cp:revision>
  <dcterms:created xsi:type="dcterms:W3CDTF">2026-02-08T14:53:44Z</dcterms:created>
  <dcterms:modified xsi:type="dcterms:W3CDTF">2026-11-01T09:42:28Z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2025-11-02T00:00:00Z</vt:filetime>
  </property>
  <property fmtid="{D5CDD505-2E9C-101B-9397-08002B2CF9AE}" pid="3" name="Creator">
    <vt:lpwstr>Acrobat PDFMaker 20 for PowerPoint</vt:lpwstr>
  </property>
  <property fmtid="{D5CDD505-2E9C-101B-9397-08002B2CF9AE}" pid="4" name="LastSaved">
    <vt:filetime>2026-02-08T00:00:00Z</vt:filetime>
  </property>
</Properties>
</file>