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523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48414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48414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48414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85800" y="1347216"/>
            <a:ext cx="7772400" cy="807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85800" y="4282440"/>
            <a:ext cx="7772400" cy="807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85800" y="1485138"/>
            <a:ext cx="7772400" cy="353644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326248" y="4199001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lnTo>
                  <a:pt x="2849" y="319879"/>
                </a:lnTo>
                <a:lnTo>
                  <a:pt x="11170" y="275699"/>
                </a:lnTo>
                <a:lnTo>
                  <a:pt x="24619" y="233563"/>
                </a:lnTo>
                <a:lnTo>
                  <a:pt x="42854" y="193813"/>
                </a:lnTo>
                <a:lnTo>
                  <a:pt x="65531" y="156792"/>
                </a:lnTo>
                <a:lnTo>
                  <a:pt x="92308" y="122843"/>
                </a:lnTo>
                <a:lnTo>
                  <a:pt x="122843" y="92308"/>
                </a:lnTo>
                <a:lnTo>
                  <a:pt x="156792" y="65531"/>
                </a:lnTo>
                <a:lnTo>
                  <a:pt x="193813" y="42854"/>
                </a:lnTo>
                <a:lnTo>
                  <a:pt x="233563" y="24619"/>
                </a:lnTo>
                <a:lnTo>
                  <a:pt x="275699" y="11170"/>
                </a:lnTo>
                <a:lnTo>
                  <a:pt x="319879" y="2849"/>
                </a:lnTo>
                <a:lnTo>
                  <a:pt x="365760" y="0"/>
                </a:lnTo>
                <a:lnTo>
                  <a:pt x="411640" y="2849"/>
                </a:lnTo>
                <a:lnTo>
                  <a:pt x="455820" y="11170"/>
                </a:lnTo>
                <a:lnTo>
                  <a:pt x="497956" y="24619"/>
                </a:lnTo>
                <a:lnTo>
                  <a:pt x="537706" y="42854"/>
                </a:lnTo>
                <a:lnTo>
                  <a:pt x="574727" y="65531"/>
                </a:lnTo>
                <a:lnTo>
                  <a:pt x="608676" y="92308"/>
                </a:lnTo>
                <a:lnTo>
                  <a:pt x="639211" y="122843"/>
                </a:lnTo>
                <a:lnTo>
                  <a:pt x="665988" y="156792"/>
                </a:lnTo>
                <a:lnTo>
                  <a:pt x="688665" y="193813"/>
                </a:lnTo>
                <a:lnTo>
                  <a:pt x="706900" y="233563"/>
                </a:lnTo>
                <a:lnTo>
                  <a:pt x="720349" y="275699"/>
                </a:lnTo>
                <a:lnTo>
                  <a:pt x="728670" y="319879"/>
                </a:lnTo>
                <a:lnTo>
                  <a:pt x="731520" y="365760"/>
                </a:lnTo>
                <a:lnTo>
                  <a:pt x="728670" y="411640"/>
                </a:lnTo>
                <a:lnTo>
                  <a:pt x="720349" y="455820"/>
                </a:lnTo>
                <a:lnTo>
                  <a:pt x="706900" y="497956"/>
                </a:lnTo>
                <a:lnTo>
                  <a:pt x="688665" y="537706"/>
                </a:lnTo>
                <a:lnTo>
                  <a:pt x="665988" y="574727"/>
                </a:lnTo>
                <a:lnTo>
                  <a:pt x="639211" y="608676"/>
                </a:lnTo>
                <a:lnTo>
                  <a:pt x="608676" y="639211"/>
                </a:lnTo>
                <a:lnTo>
                  <a:pt x="574727" y="665988"/>
                </a:lnTo>
                <a:lnTo>
                  <a:pt x="537706" y="688665"/>
                </a:lnTo>
                <a:lnTo>
                  <a:pt x="497956" y="706900"/>
                </a:lnTo>
                <a:lnTo>
                  <a:pt x="455820" y="720349"/>
                </a:lnTo>
                <a:lnTo>
                  <a:pt x="411640" y="728670"/>
                </a:lnTo>
                <a:lnTo>
                  <a:pt x="365760" y="731520"/>
                </a:lnTo>
                <a:lnTo>
                  <a:pt x="319879" y="728670"/>
                </a:lnTo>
                <a:lnTo>
                  <a:pt x="275699" y="720349"/>
                </a:lnTo>
                <a:lnTo>
                  <a:pt x="233563" y="706900"/>
                </a:lnTo>
                <a:lnTo>
                  <a:pt x="193813" y="688665"/>
                </a:lnTo>
                <a:lnTo>
                  <a:pt x="156792" y="665988"/>
                </a:lnTo>
                <a:lnTo>
                  <a:pt x="122843" y="639211"/>
                </a:lnTo>
                <a:lnTo>
                  <a:pt x="92308" y="608676"/>
                </a:lnTo>
                <a:lnTo>
                  <a:pt x="65531" y="574727"/>
                </a:lnTo>
                <a:lnTo>
                  <a:pt x="42854" y="537706"/>
                </a:lnTo>
                <a:lnTo>
                  <a:pt x="24619" y="497956"/>
                </a:lnTo>
                <a:lnTo>
                  <a:pt x="11170" y="455820"/>
                </a:lnTo>
                <a:lnTo>
                  <a:pt x="2849" y="411640"/>
                </a:lnTo>
                <a:lnTo>
                  <a:pt x="0" y="365760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42315" y="3505200"/>
            <a:ext cx="595883" cy="1287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263128" y="6096000"/>
            <a:ext cx="880871" cy="7619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856732" y="1771650"/>
            <a:ext cx="2916935" cy="32705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4173" y="557292"/>
            <a:ext cx="4095653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48414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hyperlink" Target="mailto:allison.gottlieb@mssm.edu" TargetMode="External"/><Relationship Id="rId7" Type="http://schemas.openxmlformats.org/officeDocument/2006/relationships/hyperlink" Target="https://icahn.mssm.edu/research/portal/resources/gco/training" TargetMode="External"/><Relationship Id="rId12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cahn.mssm.edu/files/ISMMS/Assets/Research/GCO/GCO201.pdf" TargetMode="External"/><Relationship Id="rId11" Type="http://schemas.openxmlformats.org/officeDocument/2006/relationships/image" Target="../media/image10.png"/><Relationship Id="rId5" Type="http://schemas.openxmlformats.org/officeDocument/2006/relationships/hyperlink" Target="http://icahn.mssm.edu/files/ISMMS/Assets/Research/GCO/GCO101.pdf" TargetMode="External"/><Relationship Id="rId10" Type="http://schemas.openxmlformats.org/officeDocument/2006/relationships/image" Target="../media/image9.png"/><Relationship Id="rId4" Type="http://schemas.openxmlformats.org/officeDocument/2006/relationships/hyperlink" Target="http://peak.mountsinai.org/" TargetMode="Externa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GCO </a:t>
            </a:r>
            <a:r>
              <a:rPr dirty="0"/>
              <a:t>202: NIH </a:t>
            </a:r>
            <a:r>
              <a:rPr spc="-5" dirty="0"/>
              <a:t>MODULAR GRANT</a:t>
            </a:r>
            <a:r>
              <a:rPr spc="-25" dirty="0"/>
              <a:t> </a:t>
            </a:r>
            <a:r>
              <a:rPr spc="-5" dirty="0"/>
              <a:t>BUDGETS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BFFD9D0-20BF-3A7B-1128-0669A3F82B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33" y="230443"/>
            <a:ext cx="2630721" cy="411912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4400" y="1524000"/>
            <a:ext cx="4490720" cy="596061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530"/>
              </a:spcBef>
            </a:pPr>
            <a:r>
              <a:rPr sz="1600" spc="-5" dirty="0">
                <a:latin typeface="Calibri"/>
                <a:cs typeface="Calibri"/>
              </a:rPr>
              <a:t>Participants </a:t>
            </a:r>
            <a:r>
              <a:rPr sz="1600" spc="-10" dirty="0">
                <a:latin typeface="Calibri"/>
                <a:cs typeface="Calibri"/>
              </a:rPr>
              <a:t>explore </a:t>
            </a:r>
            <a:r>
              <a:rPr sz="1600" dirty="0">
                <a:latin typeface="Calibri"/>
                <a:cs typeface="Calibri"/>
              </a:rPr>
              <a:t>the </a:t>
            </a:r>
            <a:r>
              <a:rPr sz="1600" spc="-15" dirty="0">
                <a:latin typeface="Calibri"/>
                <a:cs typeface="Calibri"/>
              </a:rPr>
              <a:t>key </a:t>
            </a:r>
            <a:r>
              <a:rPr sz="1600" spc="-5" dirty="0">
                <a:latin typeface="Calibri"/>
                <a:cs typeface="Calibri"/>
              </a:rPr>
              <a:t>components of </a:t>
            </a:r>
            <a:r>
              <a:rPr sz="1600" dirty="0">
                <a:latin typeface="Calibri"/>
                <a:cs typeface="Calibri"/>
              </a:rPr>
              <a:t>an </a:t>
            </a:r>
            <a:r>
              <a:rPr sz="1600" spc="-5" dirty="0">
                <a:latin typeface="Calibri"/>
                <a:cs typeface="Calibri"/>
              </a:rPr>
              <a:t>NIH modular </a:t>
            </a:r>
            <a:r>
              <a:rPr sz="1600" spc="-10" dirty="0">
                <a:latin typeface="Calibri"/>
                <a:cs typeface="Calibri"/>
              </a:rPr>
              <a:t>budget </a:t>
            </a:r>
            <a:r>
              <a:rPr sz="1600" spc="-5" dirty="0">
                <a:latin typeface="Calibri"/>
                <a:cs typeface="Calibri"/>
              </a:rPr>
              <a:t>and  </a:t>
            </a:r>
            <a:r>
              <a:rPr sz="1600" spc="-10" dirty="0">
                <a:latin typeface="Calibri"/>
                <a:cs typeface="Calibri"/>
              </a:rPr>
              <a:t>budget </a:t>
            </a:r>
            <a:r>
              <a:rPr sz="1600" spc="-5" dirty="0">
                <a:latin typeface="Calibri"/>
                <a:cs typeface="Calibri"/>
              </a:rPr>
              <a:t>justification </a:t>
            </a:r>
            <a:r>
              <a:rPr sz="1600" dirty="0">
                <a:latin typeface="Calibri"/>
                <a:cs typeface="Calibri"/>
              </a:rPr>
              <a:t>with </a:t>
            </a:r>
            <a:r>
              <a:rPr sz="1600" spc="-5" dirty="0">
                <a:latin typeface="Calibri"/>
                <a:cs typeface="Calibri"/>
              </a:rPr>
              <a:t>guidance on entering </a:t>
            </a:r>
            <a:r>
              <a:rPr sz="1600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information </a:t>
            </a:r>
            <a:r>
              <a:rPr sz="1600" dirty="0">
                <a:latin typeface="Calibri"/>
                <a:cs typeface="Calibri"/>
              </a:rPr>
              <a:t>in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InfoEd.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61239" y="2241804"/>
            <a:ext cx="2077361" cy="9585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484142"/>
                </a:solidFill>
                <a:latin typeface="Calibri"/>
                <a:cs typeface="Calibri"/>
              </a:rPr>
              <a:t>Live </a:t>
            </a:r>
            <a:r>
              <a:rPr lang="en-US" sz="1600" spc="-5" dirty="0">
                <a:solidFill>
                  <a:srgbClr val="484142"/>
                </a:solidFill>
                <a:latin typeface="Calibri"/>
                <a:cs typeface="Calibri"/>
              </a:rPr>
              <a:t>Two Hour </a:t>
            </a:r>
            <a:r>
              <a:rPr sz="1600" spc="-5" dirty="0">
                <a:solidFill>
                  <a:srgbClr val="484142"/>
                </a:solidFill>
                <a:latin typeface="Calibri"/>
                <a:cs typeface="Calibri"/>
              </a:rPr>
              <a:t>Webinar  </a:t>
            </a:r>
            <a:endParaRPr lang="en-US" sz="1600" spc="-5" dirty="0">
              <a:solidFill>
                <a:srgbClr val="484142"/>
              </a:solidFill>
              <a:latin typeface="Calibri"/>
              <a:cs typeface="Calibri"/>
            </a:endParaRPr>
          </a:p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>
                <a:solidFill>
                  <a:srgbClr val="484142"/>
                </a:solidFill>
                <a:latin typeface="Calibri"/>
                <a:cs typeface="Calibri"/>
              </a:rPr>
              <a:t>Tues Oct 13</a:t>
            </a:r>
          </a:p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lang="en-US" sz="1600" spc="-5" dirty="0">
                <a:solidFill>
                  <a:srgbClr val="484142"/>
                </a:solidFill>
                <a:latin typeface="Calibri"/>
                <a:cs typeface="Calibri"/>
              </a:rPr>
              <a:t>9:00 am – 11:00 am</a:t>
            </a:r>
          </a:p>
          <a:p>
            <a:pPr marL="12700" marR="5080" indent="-12700" algn="ctr">
              <a:lnSpc>
                <a:spcPct val="100000"/>
              </a:lnSpc>
              <a:spcBef>
                <a:spcPts val="95"/>
              </a:spcBef>
            </a:pPr>
            <a:r>
              <a:rPr lang="en-US" sz="1100" spc="-5" dirty="0">
                <a:solidFill>
                  <a:srgbClr val="484142"/>
                </a:solidFill>
                <a:latin typeface="Calibri"/>
                <a:cs typeface="Calibri"/>
              </a:rPr>
              <a:t>Class offered several times per year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5" name="object 9">
            <a:extLst>
              <a:ext uri="{FF2B5EF4-FFF2-40B4-BE49-F238E27FC236}">
                <a16:creationId xmlns:a16="http://schemas.microsoft.com/office/drawing/2014/main" id="{B0FD9530-497E-62FB-9685-F0CA50E72650}"/>
              </a:ext>
            </a:extLst>
          </p:cNvPr>
          <p:cNvSpPr txBox="1"/>
          <p:nvPr/>
        </p:nvSpPr>
        <p:spPr>
          <a:xfrm>
            <a:off x="981410" y="3352800"/>
            <a:ext cx="448945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Contact 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  <a:hlinkClick r:id="rId3"/>
              </a:rPr>
              <a:t>allison.gottlieb@mssm.edu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 with any questions.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FFD3C21-3372-4DF2-E8CC-5C92062760D5}"/>
              </a:ext>
            </a:extLst>
          </p:cNvPr>
          <p:cNvSpPr txBox="1"/>
          <p:nvPr/>
        </p:nvSpPr>
        <p:spPr>
          <a:xfrm>
            <a:off x="609600" y="3810000"/>
            <a:ext cx="5444014" cy="220573"/>
          </a:xfrm>
          <a:prstGeom prst="rect">
            <a:avLst/>
          </a:prstGeom>
          <a:ln w="9905">
            <a:noFill/>
          </a:ln>
        </p:spPr>
        <p:txBody>
          <a:bodyPr vert="horz" wrap="square" lIns="0" tIns="35560" rIns="0" bIns="0" rtlCol="0">
            <a:spAutoFit/>
          </a:bodyPr>
          <a:lstStyle/>
          <a:p>
            <a:pPr marL="1143000" marR="307340" indent="-1143000">
              <a:lnSpc>
                <a:spcPct val="100000"/>
              </a:lnSpc>
              <a:spcBef>
                <a:spcPts val="280"/>
              </a:spcBef>
            </a:pPr>
            <a:r>
              <a:rPr lang="en-US" sz="1200" spc="-10" dirty="0">
                <a:solidFill>
                  <a:srgbClr val="484142"/>
                </a:solidFill>
                <a:latin typeface="Calibri"/>
                <a:cs typeface="Calibri"/>
              </a:rPr>
              <a:t>  </a:t>
            </a:r>
            <a:r>
              <a:rPr sz="1200" spc="-10" dirty="0">
                <a:solidFill>
                  <a:srgbClr val="484142"/>
                </a:solidFill>
                <a:latin typeface="Calibri"/>
                <a:cs typeface="Calibri"/>
              </a:rPr>
              <a:t>Register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by logging on </a:t>
            </a:r>
            <a:r>
              <a:rPr sz="1200" spc="-10" dirty="0">
                <a:solidFill>
                  <a:srgbClr val="484142"/>
                </a:solidFill>
                <a:latin typeface="Calibri"/>
                <a:cs typeface="Calibri"/>
              </a:rPr>
              <a:t>to </a:t>
            </a:r>
            <a:r>
              <a:rPr sz="1200" u="sng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4"/>
              </a:rPr>
              <a:t>PEAK</a:t>
            </a:r>
            <a:r>
              <a:rPr sz="1200" spc="-5" dirty="0">
                <a:solidFill>
                  <a:srgbClr val="CC9900"/>
                </a:solidFill>
                <a:latin typeface="Calibri"/>
                <a:cs typeface="Calibri"/>
                <a:hlinkClick r:id="rId4"/>
              </a:rPr>
              <a:t> </a:t>
            </a:r>
            <a:r>
              <a:rPr sz="1200" dirty="0">
                <a:solidFill>
                  <a:srgbClr val="484142"/>
                </a:solidFill>
                <a:latin typeface="Calibri"/>
                <a:cs typeface="Calibri"/>
              </a:rPr>
              <a:t>&gt;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Classroom Based </a:t>
            </a:r>
            <a:r>
              <a:rPr sz="1200" spc="-15" dirty="0">
                <a:solidFill>
                  <a:srgbClr val="484142"/>
                </a:solidFill>
                <a:latin typeface="Calibri"/>
                <a:cs typeface="Calibri"/>
              </a:rPr>
              <a:t>Training </a:t>
            </a:r>
            <a:r>
              <a:rPr sz="1200" dirty="0">
                <a:solidFill>
                  <a:srgbClr val="484142"/>
                </a:solidFill>
                <a:latin typeface="Calibri"/>
                <a:cs typeface="Calibri"/>
              </a:rPr>
              <a:t>&gt; 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Functional </a:t>
            </a:r>
            <a:r>
              <a:rPr sz="1200" dirty="0">
                <a:solidFill>
                  <a:srgbClr val="484142"/>
                </a:solidFill>
                <a:latin typeface="Calibri"/>
                <a:cs typeface="Calibri"/>
              </a:rPr>
              <a:t>&gt;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484142"/>
                </a:solidFill>
                <a:latin typeface="Calibri"/>
                <a:cs typeface="Calibri"/>
              </a:rPr>
              <a:t>Research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471" y="4453673"/>
            <a:ext cx="448945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Presenter:</a:t>
            </a:r>
            <a:endParaRPr sz="1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u="sng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3"/>
              </a:rPr>
              <a:t>Allison Gottlieb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, Director, Sponsored Programs Education and Communications</a:t>
            </a:r>
            <a:r>
              <a:rPr lang="en-US" sz="1200" spc="-5" dirty="0">
                <a:solidFill>
                  <a:srgbClr val="484142"/>
                </a:solidFill>
                <a:latin typeface="Calibri"/>
                <a:cs typeface="Calibri"/>
              </a:rPr>
              <a:t>,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  Grants and Contracts</a:t>
            </a:r>
            <a:r>
              <a:rPr sz="1200" spc="-20" dirty="0">
                <a:solidFill>
                  <a:srgbClr val="484142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Office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32625" y="5679220"/>
            <a:ext cx="6192161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28270">
              <a:spcBef>
                <a:spcPts val="95"/>
              </a:spcBef>
              <a:buClr>
                <a:srgbClr val="484142"/>
              </a:buClr>
              <a:tabLst>
                <a:tab pos="228600" algn="l"/>
              </a:tabLst>
            </a:pPr>
            <a:r>
              <a:rPr lang="en-US" sz="1200" spc="-5" dirty="0">
                <a:solidFill>
                  <a:srgbClr val="484142"/>
                </a:solidFill>
                <a:cs typeface="Calibri"/>
              </a:rPr>
              <a:t>Prerequisites:</a:t>
            </a:r>
            <a:endParaRPr lang="en-US" sz="1200" dirty="0">
              <a:cs typeface="Calibri"/>
            </a:endParaRPr>
          </a:p>
          <a:p>
            <a:pPr marL="228600" marR="128270" indent="-228600">
              <a:lnSpc>
                <a:spcPct val="100000"/>
              </a:lnSpc>
              <a:spcBef>
                <a:spcPts val="95"/>
              </a:spcBef>
              <a:buClr>
                <a:srgbClr val="484142"/>
              </a:buClr>
              <a:buAutoNum type="arabicPeriod"/>
              <a:tabLst>
                <a:tab pos="228600" algn="l"/>
              </a:tabLst>
            </a:pPr>
            <a:r>
              <a:rPr sz="1200" u="sng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5"/>
              </a:rPr>
              <a:t>GCO 101</a:t>
            </a:r>
            <a:r>
              <a:rPr sz="1200" spc="-5" dirty="0">
                <a:solidFill>
                  <a:srgbClr val="CC9900"/>
                </a:solidFill>
                <a:latin typeface="Calibri"/>
                <a:cs typeface="Calibri"/>
                <a:hlinkClick r:id="rId5"/>
              </a:rPr>
              <a:t>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class or equivalent knowledge</a:t>
            </a:r>
            <a:endParaRPr sz="1200" dirty="0">
              <a:latin typeface="Calibri"/>
              <a:cs typeface="Calibri"/>
            </a:endParaRPr>
          </a:p>
          <a:p>
            <a:pPr marL="228600" indent="-228600">
              <a:lnSpc>
                <a:spcPct val="100000"/>
              </a:lnSpc>
              <a:buClr>
                <a:srgbClr val="484142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200" u="sng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6"/>
              </a:rPr>
              <a:t>GCO 201</a:t>
            </a:r>
            <a:r>
              <a:rPr sz="1200" spc="-5" dirty="0">
                <a:solidFill>
                  <a:srgbClr val="CC9900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class or equivalent knowledge</a:t>
            </a:r>
            <a:endParaRPr sz="1200" dirty="0">
              <a:latin typeface="Calibri"/>
              <a:cs typeface="Calibri"/>
            </a:endParaRPr>
          </a:p>
          <a:p>
            <a:pPr marL="228600" indent="-228600">
              <a:lnSpc>
                <a:spcPct val="100000"/>
              </a:lnSpc>
              <a:buAutoNum type="arabicPeriod"/>
              <a:tabLst>
                <a:tab pos="354965" algn="l"/>
                <a:tab pos="356235" algn="l"/>
              </a:tabLst>
            </a:pP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Basic Excel knowledge</a:t>
            </a:r>
            <a:endParaRPr sz="1200" dirty="0">
              <a:latin typeface="Calibri"/>
              <a:cs typeface="Calibri"/>
            </a:endParaRPr>
          </a:p>
          <a:p>
            <a:pPr marL="228600" marR="5080" indent="-228600">
              <a:lnSpc>
                <a:spcPct val="100000"/>
              </a:lnSpc>
              <a:buClr>
                <a:srgbClr val="484142"/>
              </a:buClr>
              <a:buAutoNum type="arabicPeriod"/>
              <a:tabLst>
                <a:tab pos="354965" algn="l"/>
                <a:tab pos="355600" algn="l"/>
              </a:tabLst>
            </a:pPr>
            <a:r>
              <a:rPr sz="1200" u="sng" spc="-5" dirty="0">
                <a:solidFill>
                  <a:srgbClr val="CC9900"/>
                </a:solidFill>
                <a:uFill>
                  <a:solidFill>
                    <a:srgbClr val="CC9900"/>
                  </a:solidFill>
                </a:uFill>
                <a:latin typeface="Calibri"/>
                <a:cs typeface="Calibri"/>
                <a:hlinkClick r:id="rId7"/>
              </a:rPr>
              <a:t>InfoEd class</a:t>
            </a:r>
            <a:r>
              <a:rPr sz="1200" spc="-5" dirty="0">
                <a:solidFill>
                  <a:srgbClr val="CC9900"/>
                </a:solidFill>
                <a:latin typeface="Calibri"/>
                <a:cs typeface="Calibri"/>
                <a:hlinkClick r:id="rId7"/>
              </a:rPr>
              <a:t>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(a requirement only for those attendees who data enter  </a:t>
            </a:r>
            <a:r>
              <a:rPr sz="1200" spc="-10" dirty="0">
                <a:solidFill>
                  <a:srgbClr val="484142"/>
                </a:solidFill>
                <a:latin typeface="Calibri"/>
                <a:cs typeface="Calibri"/>
              </a:rPr>
              <a:t>budgets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in the InfoEd</a:t>
            </a:r>
            <a:r>
              <a:rPr sz="1200" spc="-10" dirty="0">
                <a:solidFill>
                  <a:srgbClr val="484142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484142"/>
                </a:solidFill>
                <a:latin typeface="Calibri"/>
                <a:cs typeface="Calibri"/>
              </a:rPr>
              <a:t>tab)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307AC2A-682A-E8D9-FA0D-C16CA7CA8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55"/>
            <a:ext cx="756851" cy="990600"/>
          </a:xfrm>
          <a:prstGeom prst="rect">
            <a:avLst/>
          </a:prstGeom>
        </p:spPr>
      </p:pic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9894" y="1079217"/>
            <a:ext cx="2292092" cy="769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22540" y="127884"/>
            <a:ext cx="640080" cy="13529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5" dirty="0">
                <a:solidFill>
                  <a:srgbClr val="7E7E7E"/>
                </a:solidFill>
                <a:latin typeface="Calibri"/>
                <a:cs typeface="Calibri"/>
              </a:rPr>
              <a:t>rev.</a:t>
            </a:r>
            <a:r>
              <a:rPr sz="800" spc="-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lang="en-US" sz="800" spc="-10" dirty="0">
                <a:solidFill>
                  <a:srgbClr val="7E7E7E"/>
                </a:solidFill>
                <a:latin typeface="Calibri"/>
                <a:cs typeface="Calibri"/>
              </a:rPr>
              <a:t> 11</a:t>
            </a:r>
            <a:r>
              <a:rPr sz="800" spc="-10" dirty="0">
                <a:solidFill>
                  <a:srgbClr val="7E7E7E"/>
                </a:solidFill>
                <a:latin typeface="Calibri"/>
                <a:cs typeface="Calibri"/>
              </a:rPr>
              <a:t>/202</a:t>
            </a:r>
            <a:r>
              <a:rPr lang="en-US" sz="800" spc="-10" dirty="0">
                <a:solidFill>
                  <a:srgbClr val="7E7E7E"/>
                </a:solidFill>
                <a:latin typeface="Calibri"/>
                <a:cs typeface="Calibri"/>
              </a:rPr>
              <a:t>6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143000"/>
            <a:ext cx="3352800" cy="0"/>
          </a:xfrm>
          <a:custGeom>
            <a:avLst/>
            <a:gdLst/>
            <a:ahLst/>
            <a:cxnLst/>
            <a:rect l="l" t="t" r="r" b="b"/>
            <a:pathLst>
              <a:path w="3352800">
                <a:moveTo>
                  <a:pt x="0" y="0"/>
                </a:moveTo>
                <a:lnTo>
                  <a:pt x="3352800" y="0"/>
                </a:lnTo>
              </a:path>
            </a:pathLst>
          </a:custGeom>
          <a:ln w="28956">
            <a:solidFill>
              <a:srgbClr val="D2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1072" y="5289993"/>
            <a:ext cx="5130126" cy="457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9220" y="5266212"/>
            <a:ext cx="785566" cy="740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66800" cy="10432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88502" y="12"/>
            <a:ext cx="555497" cy="4800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411467"/>
            <a:ext cx="555497" cy="4465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62800" y="609600"/>
            <a:ext cx="595883" cy="12877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4953000"/>
            <a:ext cx="595883" cy="12877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9">
            <a:extLst>
              <a:ext uri="{FF2B5EF4-FFF2-40B4-BE49-F238E27FC236}">
                <a16:creationId xmlns:a16="http://schemas.microsoft.com/office/drawing/2014/main" id="{BBFCC2F1-311D-E120-100F-BC89367ED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" y="3505200"/>
            <a:ext cx="595883" cy="12877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8184" y="252224"/>
            <a:ext cx="5130126" cy="1287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C99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131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GCO 202: NIH MODULAR GRANT BUDGETS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GCO 202: NIH Modular Grants</dc:title>
  <dc:creator>Gottlieb, Allison</dc:creator>
  <cp:keywords>GCO202</cp:keywords>
  <cp:lastModifiedBy>Gottlieb, Allison</cp:lastModifiedBy>
  <cp:revision>12</cp:revision>
  <dcterms:created xsi:type="dcterms:W3CDTF">2026-02-08T15:23:39Z</dcterms:created>
  <dcterms:modified xsi:type="dcterms:W3CDTF">2026-11-01T09:56:06Z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2025-11-02T00:00:00Z</vt:filetime>
  </property>
  <property fmtid="{D5CDD505-2E9C-101B-9397-08002B2CF9AE}" pid="3" name="Creator">
    <vt:lpwstr>Acrobat PDFMaker 20 for PowerPoint</vt:lpwstr>
  </property>
  <property fmtid="{D5CDD505-2E9C-101B-9397-08002B2CF9AE}" pid="4" name="LastSaved">
    <vt:filetime>2026-02-08T00:00:00Z</vt:filetime>
  </property>
</Properties>
</file>