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523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035194" y="785803"/>
            <a:ext cx="3792677" cy="29721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icahn.mssm.edu/research/portal/resources/gco/training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icahn.mssm.edu/files/ISMMS/Assets/Research/GCO/GCO202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icahn.mssm.edu/files/ISMMS/Assets/Research/GCO/GCO201.pdf" TargetMode="External"/><Relationship Id="rId5" Type="http://schemas.openxmlformats.org/officeDocument/2006/relationships/hyperlink" Target="http://icahn.mssm.edu/files/ISMMS/Assets/Research/GCO/GCO101.pdf" TargetMode="External"/><Relationship Id="rId4" Type="http://schemas.openxmlformats.org/officeDocument/2006/relationships/hyperlink" Target="mailto:allison.gottlieb@mssm.edu" TargetMode="External"/><Relationship Id="rId9" Type="http://schemas.openxmlformats.org/officeDocument/2006/relationships/hyperlink" Target="http://peak.mountsinai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85800" cy="1329055"/>
          </a:xfrm>
          <a:custGeom>
            <a:avLst/>
            <a:gdLst/>
            <a:ahLst/>
            <a:cxnLst/>
            <a:rect l="l" t="t" r="r" b="b"/>
            <a:pathLst>
              <a:path w="685800" h="1329055">
                <a:moveTo>
                  <a:pt x="685800" y="0"/>
                </a:moveTo>
                <a:lnTo>
                  <a:pt x="0" y="0"/>
                </a:lnTo>
                <a:lnTo>
                  <a:pt x="0" y="1328928"/>
                </a:lnTo>
                <a:lnTo>
                  <a:pt x="228600" y="885964"/>
                </a:lnTo>
                <a:lnTo>
                  <a:pt x="228600" y="228600"/>
                </a:lnTo>
                <a:lnTo>
                  <a:pt x="567829" y="228600"/>
                </a:lnTo>
                <a:lnTo>
                  <a:pt x="685800" y="0"/>
                </a:lnTo>
                <a:close/>
              </a:path>
            </a:pathLst>
          </a:custGeom>
          <a:solidFill>
            <a:srgbClr val="547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17" descr="A logo with blue and purple stripes">
            <a:extLst>
              <a:ext uri="{FF2B5EF4-FFF2-40B4-BE49-F238E27FC236}">
                <a16:creationId xmlns:a16="http://schemas.microsoft.com/office/drawing/2014/main" id="{0458C180-B63F-9F39-F3AC-8BAAF5B3B8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5395"/>
            <a:ext cx="685800" cy="8976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18120" y="321907"/>
            <a:ext cx="640080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5" dirty="0">
                <a:solidFill>
                  <a:srgbClr val="1F4E79"/>
                </a:solidFill>
                <a:latin typeface="Calibri"/>
                <a:cs typeface="Calibri"/>
              </a:rPr>
              <a:t>rev.</a:t>
            </a:r>
            <a:r>
              <a:rPr sz="800" spc="-4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lang="en-US" sz="800" spc="-10" dirty="0">
                <a:solidFill>
                  <a:srgbClr val="1F4E79"/>
                </a:solidFill>
                <a:latin typeface="Calibri"/>
                <a:cs typeface="Calibri"/>
              </a:rPr>
              <a:t>9</a:t>
            </a:r>
            <a:r>
              <a:rPr sz="800" spc="-10" dirty="0">
                <a:solidFill>
                  <a:srgbClr val="1F4E79"/>
                </a:solidFill>
                <a:latin typeface="Calibri"/>
                <a:cs typeface="Calibri"/>
              </a:rPr>
              <a:t>/202</a:t>
            </a:r>
            <a:r>
              <a:rPr lang="en-US" sz="800" spc="-10" dirty="0">
                <a:solidFill>
                  <a:srgbClr val="1F4E79"/>
                </a:solidFill>
                <a:latin typeface="Calibri"/>
                <a:cs typeface="Calibri"/>
              </a:rPr>
              <a:t>6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828800" y="502955"/>
            <a:ext cx="482330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GCO </a:t>
            </a:r>
            <a:r>
              <a:rPr sz="1600" b="1" spc="-1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203: </a:t>
            </a:r>
            <a:r>
              <a:rPr sz="1600" b="1" spc="-2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Budgeting Direct </a:t>
            </a:r>
            <a:r>
              <a:rPr sz="1600" b="1" spc="-15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Costs </a:t>
            </a:r>
            <a:r>
              <a:rPr sz="1600" b="1" spc="-5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sz="1600" b="1" spc="-25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Federal</a:t>
            </a:r>
            <a:r>
              <a:rPr sz="1600" b="1" spc="-15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00" b="1" spc="-25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Awards</a:t>
            </a:r>
            <a:endParaRPr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1202986"/>
            <a:ext cx="4953000" cy="205826"/>
          </a:xfrm>
          <a:prstGeom prst="rect">
            <a:avLst/>
          </a:prstGeom>
          <a:ln w="9905">
            <a:solidFill>
              <a:schemeClr val="accent1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165"/>
              </a:spcBef>
              <a:tabLst>
                <a:tab pos="1655445" algn="l"/>
                <a:tab pos="2719070" algn="l"/>
                <a:tab pos="3886200" algn="l"/>
              </a:tabLst>
            </a:pPr>
            <a:r>
              <a:rPr sz="1200" i="1" dirty="0">
                <a:latin typeface="Calibri"/>
                <a:cs typeface="Calibri"/>
              </a:rPr>
              <a:t>I n t e r m e </a:t>
            </a:r>
            <a:r>
              <a:rPr sz="1200" i="1" spc="125" dirty="0">
                <a:latin typeface="Calibri"/>
                <a:cs typeface="Calibri"/>
              </a:rPr>
              <a:t>d i a </a:t>
            </a:r>
            <a:r>
              <a:rPr sz="1200" i="1" dirty="0">
                <a:latin typeface="Calibri"/>
                <a:cs typeface="Calibri"/>
              </a:rPr>
              <a:t>t</a:t>
            </a:r>
            <a:r>
              <a:rPr sz="1200" i="1" spc="1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	h a </a:t>
            </a:r>
            <a:r>
              <a:rPr sz="1200" i="1" spc="125" dirty="0">
                <a:latin typeface="Calibri"/>
                <a:cs typeface="Calibri"/>
              </a:rPr>
              <a:t>n d </a:t>
            </a:r>
            <a:r>
              <a:rPr sz="1200" i="1" dirty="0">
                <a:latin typeface="Calibri"/>
                <a:cs typeface="Calibri"/>
              </a:rPr>
              <a:t>s -</a:t>
            </a:r>
            <a:r>
              <a:rPr sz="1200" i="1" spc="254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o</a:t>
            </a:r>
            <a:r>
              <a:rPr sz="1200" i="1" spc="1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n	b u </a:t>
            </a:r>
            <a:r>
              <a:rPr sz="1200" i="1" spc="125" dirty="0">
                <a:latin typeface="Calibri"/>
                <a:cs typeface="Calibri"/>
              </a:rPr>
              <a:t>d g </a:t>
            </a:r>
            <a:r>
              <a:rPr sz="1200" i="1" dirty="0">
                <a:latin typeface="Calibri"/>
                <a:cs typeface="Calibri"/>
              </a:rPr>
              <a:t>e t </a:t>
            </a:r>
            <a:r>
              <a:rPr sz="1200" i="1" spc="120" dirty="0">
                <a:latin typeface="Calibri"/>
                <a:cs typeface="Calibri"/>
              </a:rPr>
              <a:t>i</a:t>
            </a:r>
            <a:r>
              <a:rPr sz="1200" i="1" spc="254" dirty="0">
                <a:latin typeface="Calibri"/>
                <a:cs typeface="Calibri"/>
              </a:rPr>
              <a:t> </a:t>
            </a:r>
            <a:r>
              <a:rPr sz="1200" i="1" spc="120" dirty="0">
                <a:latin typeface="Calibri"/>
                <a:cs typeface="Calibri"/>
              </a:rPr>
              <a:t>n</a:t>
            </a:r>
            <a:r>
              <a:rPr sz="1200" i="1" dirty="0">
                <a:latin typeface="Calibri"/>
                <a:cs typeface="Calibri"/>
              </a:rPr>
              <a:t> g	w o r k s h</a:t>
            </a:r>
            <a:r>
              <a:rPr sz="1200" i="1" spc="-15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o p 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1789" y="1534223"/>
            <a:ext cx="4076065" cy="21995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3345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Participants </a:t>
            </a:r>
            <a:r>
              <a:rPr sz="1600" spc="-15" dirty="0">
                <a:solidFill>
                  <a:srgbClr val="0D0D0D"/>
                </a:solidFill>
                <a:latin typeface="Calibri"/>
                <a:cs typeface="Calibri"/>
              </a:rPr>
              <a:t>create </a:t>
            </a: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a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detailed </a:t>
            </a:r>
            <a:r>
              <a:rPr sz="1600" spc="-5" dirty="0">
                <a:solidFill>
                  <a:srgbClr val="0D0D0D"/>
                </a:solidFill>
                <a:latin typeface="Calibri"/>
                <a:cs typeface="Calibri"/>
              </a:rPr>
              <a:t>NIH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competitive  </a:t>
            </a:r>
            <a:r>
              <a:rPr sz="1600" spc="-15" dirty="0">
                <a:solidFill>
                  <a:srgbClr val="0D0D0D"/>
                </a:solidFill>
                <a:latin typeface="Calibri"/>
                <a:cs typeface="Calibri"/>
              </a:rPr>
              <a:t>grant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budget </a:t>
            </a: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&amp; </a:t>
            </a:r>
            <a:r>
              <a:rPr sz="1600" spc="-5" dirty="0">
                <a:solidFill>
                  <a:srgbClr val="0D0D0D"/>
                </a:solidFill>
                <a:latin typeface="Calibri"/>
                <a:cs typeface="Calibri"/>
              </a:rPr>
              <a:t>learn about the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following</a:t>
            </a:r>
            <a:r>
              <a:rPr sz="16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topics:</a:t>
            </a:r>
            <a:endParaRPr sz="1600" dirty="0">
              <a:latin typeface="Calibri"/>
              <a:cs typeface="Calibri"/>
            </a:endParaRPr>
          </a:p>
          <a:p>
            <a:pPr marL="220979">
              <a:lnSpc>
                <a:spcPct val="100000"/>
              </a:lnSpc>
              <a:spcBef>
                <a:spcPts val="1050"/>
              </a:spcBef>
            </a:pPr>
            <a:r>
              <a:rPr sz="1400" u="sng" spc="-1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Personnel</a:t>
            </a:r>
            <a:endParaRPr sz="1400" dirty="0">
              <a:latin typeface="Calibri"/>
              <a:cs typeface="Calibri"/>
            </a:endParaRPr>
          </a:p>
          <a:p>
            <a:pPr marL="267970" marR="5080">
              <a:lnSpc>
                <a:spcPct val="120000"/>
              </a:lnSpc>
              <a:spcBef>
                <a:spcPts val="45"/>
              </a:spcBef>
            </a:pPr>
            <a:r>
              <a:rPr sz="1400" spc="-5" dirty="0">
                <a:solidFill>
                  <a:srgbClr val="0D0D0D"/>
                </a:solidFill>
                <a:latin typeface="Calibri"/>
                <a:cs typeface="Calibri"/>
              </a:rPr>
              <a:t>NIH Salary Cap,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Part-Time </a:t>
            </a:r>
            <a:r>
              <a:rPr sz="1400" spc="-5" dirty="0">
                <a:solidFill>
                  <a:srgbClr val="0D0D0D"/>
                </a:solidFill>
                <a:latin typeface="Calibri"/>
                <a:cs typeface="Calibri"/>
              </a:rPr>
              <a:t>Appts,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Graduate </a:t>
            </a:r>
            <a:r>
              <a:rPr sz="1400" spc="-5" dirty="0">
                <a:solidFill>
                  <a:srgbClr val="0D0D0D"/>
                </a:solidFill>
                <a:latin typeface="Calibri"/>
                <a:cs typeface="Calibri"/>
              </a:rPr>
              <a:t>Students, 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Co-Investigators </a:t>
            </a:r>
            <a:r>
              <a:rPr sz="1400" spc="-5" dirty="0">
                <a:solidFill>
                  <a:srgbClr val="0D0D0D"/>
                </a:solidFill>
                <a:latin typeface="Calibri"/>
                <a:cs typeface="Calibri"/>
              </a:rPr>
              <a:t>with K</a:t>
            </a:r>
            <a:r>
              <a:rPr sz="14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0D0D0D"/>
                </a:solidFill>
                <a:latin typeface="Calibri"/>
                <a:cs typeface="Calibri"/>
              </a:rPr>
              <a:t>awards</a:t>
            </a:r>
            <a:endParaRPr sz="1400" dirty="0">
              <a:latin typeface="Calibri"/>
              <a:cs typeface="Calibri"/>
            </a:endParaRPr>
          </a:p>
          <a:p>
            <a:pPr marL="179070">
              <a:lnSpc>
                <a:spcPct val="100000"/>
              </a:lnSpc>
            </a:pPr>
            <a:r>
              <a:rPr lang="en-US" sz="800" spc="-5" dirty="0">
                <a:solidFill>
                  <a:schemeClr val="bg1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.</a:t>
            </a:r>
          </a:p>
          <a:p>
            <a:pPr marL="179070">
              <a:lnSpc>
                <a:spcPct val="100000"/>
              </a:lnSpc>
            </a:pPr>
            <a:r>
              <a:rPr sz="1400" u="sng" spc="-5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Other </a:t>
            </a:r>
            <a:r>
              <a:rPr sz="1400" u="sng" spc="-1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Direct</a:t>
            </a:r>
            <a:r>
              <a:rPr sz="1400" u="sng" spc="2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Costs</a:t>
            </a:r>
            <a:endParaRPr sz="1400" dirty="0">
              <a:latin typeface="Calibri"/>
              <a:cs typeface="Calibri"/>
            </a:endParaRPr>
          </a:p>
          <a:p>
            <a:pPr marL="186690">
              <a:lnSpc>
                <a:spcPct val="100000"/>
              </a:lnSpc>
              <a:spcBef>
                <a:spcPts val="95"/>
              </a:spcBef>
            </a:pP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Equipment, Patient Care, sIRB, Data</a:t>
            </a:r>
            <a:r>
              <a:rPr sz="1400" spc="1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Management</a:t>
            </a:r>
            <a:endParaRPr sz="1400" dirty="0">
              <a:latin typeface="Calibri"/>
              <a:cs typeface="Calibri"/>
            </a:endParaRPr>
          </a:p>
          <a:p>
            <a:pPr marL="186690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solidFill>
                  <a:srgbClr val="0D0D0D"/>
                </a:solidFill>
                <a:latin typeface="Calibri"/>
                <a:cs typeface="Calibri"/>
              </a:rPr>
              <a:t>and Sharing Plan (DMSP), and Other</a:t>
            </a:r>
            <a:r>
              <a:rPr sz="14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D0D0D"/>
                </a:solidFill>
                <a:latin typeface="Calibri"/>
                <a:cs typeface="Calibri"/>
              </a:rPr>
              <a:t>Costs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7893" y="2209800"/>
            <a:ext cx="204107" cy="1954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7893" y="3004919"/>
            <a:ext cx="204107" cy="1954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71500" y="3853701"/>
            <a:ext cx="3480706" cy="931024"/>
          </a:xfrm>
          <a:prstGeom prst="rect">
            <a:avLst/>
          </a:prstGeom>
          <a:solidFill>
            <a:srgbClr val="CCCCFF"/>
          </a:solidFill>
          <a:ln w="9905">
            <a:solidFill>
              <a:schemeClr val="accent1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2700" marR="5080" indent="-12700" algn="ctr">
              <a:lnSpc>
                <a:spcPct val="100000"/>
              </a:lnSpc>
              <a:spcBef>
                <a:spcPts val="95"/>
              </a:spcBef>
            </a:pPr>
            <a:r>
              <a:rPr lang="en-US" sz="1400" spc="-5" dirty="0">
                <a:solidFill>
                  <a:srgbClr val="484142"/>
                </a:solidFill>
                <a:cs typeface="Calibri"/>
              </a:rPr>
              <a:t>Live 2 ¼ Hour Webinar  </a:t>
            </a:r>
          </a:p>
          <a:p>
            <a:pPr marL="12700" marR="5080" indent="-12700" algn="ctr">
              <a:lnSpc>
                <a:spcPct val="100000"/>
              </a:lnSpc>
              <a:spcBef>
                <a:spcPts val="95"/>
              </a:spcBef>
            </a:pPr>
            <a:r>
              <a:rPr lang="en-US" sz="1400" spc="-5" dirty="0">
                <a:solidFill>
                  <a:srgbClr val="484142"/>
                </a:solidFill>
                <a:cs typeface="Calibri"/>
              </a:rPr>
              <a:t>Wednesday October 21</a:t>
            </a:r>
          </a:p>
          <a:p>
            <a:pPr marL="12700" marR="5080" indent="-12700" algn="ctr">
              <a:lnSpc>
                <a:spcPct val="100000"/>
              </a:lnSpc>
              <a:spcBef>
                <a:spcPts val="95"/>
              </a:spcBef>
            </a:pPr>
            <a:r>
              <a:rPr lang="en-US" sz="1400" spc="-5" dirty="0">
                <a:solidFill>
                  <a:srgbClr val="484142"/>
                </a:solidFill>
                <a:cs typeface="Calibri"/>
              </a:rPr>
              <a:t>9:00 am – 11:15 am</a:t>
            </a:r>
          </a:p>
          <a:p>
            <a:pPr marL="12700" marR="5080" indent="-12700" algn="ctr">
              <a:lnSpc>
                <a:spcPct val="100000"/>
              </a:lnSpc>
              <a:spcBef>
                <a:spcPts val="95"/>
              </a:spcBef>
            </a:pPr>
            <a:r>
              <a:rPr lang="en-US" sz="1400" spc="-5" dirty="0">
                <a:solidFill>
                  <a:srgbClr val="484142"/>
                </a:solidFill>
                <a:cs typeface="Calibri"/>
              </a:rPr>
              <a:t>Offered several times per year</a:t>
            </a:r>
            <a:endParaRPr lang="en-US" sz="1400" dirty="0"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3E63EC8E-4D60-1BD6-280F-4AA46BCA2B80}"/>
              </a:ext>
            </a:extLst>
          </p:cNvPr>
          <p:cNvSpPr txBox="1"/>
          <p:nvPr/>
        </p:nvSpPr>
        <p:spPr>
          <a:xfrm>
            <a:off x="609600" y="6400800"/>
            <a:ext cx="2829478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Please contact 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  <a:hlinkClick r:id="rId4"/>
              </a:rPr>
              <a:t>allison.gottlieb@mssm.edu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5390" y="5562600"/>
            <a:ext cx="4576288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latin typeface="Calibri"/>
                <a:cs typeface="Calibri"/>
              </a:rPr>
              <a:t>Presenter:</a:t>
            </a:r>
            <a:endParaRPr sz="1200" dirty="0">
              <a:latin typeface="Calibri"/>
              <a:cs typeface="Calibri"/>
            </a:endParaRPr>
          </a:p>
          <a:p>
            <a:pPr marL="12700" marR="734695" indent="-635">
              <a:lnSpc>
                <a:spcPct val="100000"/>
              </a:lnSpc>
            </a:pPr>
            <a:r>
              <a:rPr sz="1200" spc="-5" dirty="0"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Allison Gottlieb</a:t>
            </a:r>
            <a:br>
              <a:rPr lang="en-US" sz="12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</a:br>
            <a:r>
              <a:rPr sz="1200" spc="-10" dirty="0">
                <a:latin typeface="Calibri"/>
                <a:cs typeface="Calibri"/>
              </a:rPr>
              <a:t>Sponsored </a:t>
            </a:r>
            <a:r>
              <a:rPr sz="1200" spc="-15" dirty="0">
                <a:latin typeface="Calibri"/>
                <a:cs typeface="Calibri"/>
              </a:rPr>
              <a:t>Programs </a:t>
            </a:r>
            <a:r>
              <a:rPr sz="1200" spc="-10" dirty="0">
                <a:latin typeface="Calibri"/>
                <a:cs typeface="Calibri"/>
              </a:rPr>
              <a:t>Education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and</a:t>
            </a:r>
            <a:r>
              <a:rPr lang="en-US"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Communications</a:t>
            </a:r>
            <a:r>
              <a:rPr lang="en-US" sz="1200" spc="-10" dirty="0">
                <a:latin typeface="Calibri"/>
                <a:cs typeface="Calibri"/>
              </a:rPr>
              <a:t> Director Gran</a:t>
            </a:r>
            <a:r>
              <a:rPr sz="1200" spc="-10" dirty="0">
                <a:latin typeface="Calibri"/>
                <a:cs typeface="Calibri"/>
              </a:rPr>
              <a:t>ts </a:t>
            </a:r>
            <a:r>
              <a:rPr sz="1200" spc="-5" dirty="0">
                <a:latin typeface="Calibri"/>
                <a:cs typeface="Calibri"/>
              </a:rPr>
              <a:t>and </a:t>
            </a:r>
            <a:r>
              <a:rPr sz="1200" spc="-10" dirty="0">
                <a:latin typeface="Calibri"/>
                <a:cs typeface="Calibri"/>
              </a:rPr>
              <a:t>Contracts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Office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7800" y="4038600"/>
            <a:ext cx="8743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Prerequisites: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7800" y="4267200"/>
            <a:ext cx="32766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5080" indent="-234315">
              <a:lnSpc>
                <a:spcPct val="100000"/>
              </a:lnSpc>
              <a:spcBef>
                <a:spcPts val="100"/>
              </a:spcBef>
              <a:buClr>
                <a:srgbClr val="1F3863"/>
              </a:buClr>
              <a:buAutoNum type="arabicPeriod"/>
              <a:tabLst>
                <a:tab pos="247015" algn="l"/>
              </a:tabLst>
            </a:pPr>
            <a:r>
              <a:rPr sz="12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5"/>
              </a:rPr>
              <a:t>GCO 101</a:t>
            </a:r>
            <a:r>
              <a:rPr sz="1200" spc="-5" dirty="0">
                <a:solidFill>
                  <a:srgbClr val="0562C1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200" dirty="0">
                <a:latin typeface="Calibri"/>
                <a:cs typeface="Calibri"/>
              </a:rPr>
              <a:t>class </a:t>
            </a:r>
            <a:r>
              <a:rPr sz="1200" spc="-5" dirty="0">
                <a:latin typeface="Calibri"/>
                <a:cs typeface="Calibri"/>
              </a:rPr>
              <a:t>or </a:t>
            </a:r>
            <a:r>
              <a:rPr sz="1200" dirty="0">
                <a:latin typeface="Calibri"/>
                <a:cs typeface="Calibri"/>
              </a:rPr>
              <a:t>equivalent </a:t>
            </a:r>
            <a:r>
              <a:rPr sz="1200" spc="-5" dirty="0">
                <a:latin typeface="Calibri"/>
                <a:cs typeface="Calibri"/>
              </a:rPr>
              <a:t>basic </a:t>
            </a:r>
            <a:r>
              <a:rPr sz="1200" dirty="0">
                <a:latin typeface="Calibri"/>
                <a:cs typeface="Calibri"/>
              </a:rPr>
              <a:t>knowledge </a:t>
            </a:r>
            <a:r>
              <a:rPr sz="1200" spc="-5" dirty="0">
                <a:latin typeface="Calibri"/>
                <a:cs typeface="Calibri"/>
              </a:rPr>
              <a:t>in sponsored project administration</a:t>
            </a:r>
            <a:endParaRPr sz="1200" dirty="0">
              <a:latin typeface="Calibri"/>
              <a:cs typeface="Calibri"/>
            </a:endParaRPr>
          </a:p>
          <a:p>
            <a:pPr marL="246379" indent="-234315">
              <a:lnSpc>
                <a:spcPct val="100000"/>
              </a:lnSpc>
              <a:buClr>
                <a:srgbClr val="1F3863"/>
              </a:buClr>
              <a:buAutoNum type="arabicPeriod"/>
              <a:tabLst>
                <a:tab pos="247015" algn="l"/>
              </a:tabLst>
            </a:pPr>
            <a:r>
              <a:rPr sz="12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GCO 201</a:t>
            </a:r>
            <a:r>
              <a:rPr sz="1200" spc="-5" dirty="0">
                <a:solidFill>
                  <a:srgbClr val="0562C1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1200" spc="-5" dirty="0">
                <a:latin typeface="Calibri"/>
                <a:cs typeface="Calibri"/>
              </a:rPr>
              <a:t>class or equivalent </a:t>
            </a:r>
            <a:r>
              <a:rPr sz="1200" spc="-10" dirty="0">
                <a:latin typeface="Calibri"/>
                <a:cs typeface="Calibri"/>
              </a:rPr>
              <a:t>budgeting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knowledge</a:t>
            </a:r>
            <a:endParaRPr sz="1200" dirty="0">
              <a:latin typeface="Calibri"/>
              <a:cs typeface="Calibri"/>
            </a:endParaRPr>
          </a:p>
          <a:p>
            <a:pPr marL="246379" indent="-234315">
              <a:lnSpc>
                <a:spcPct val="100000"/>
              </a:lnSpc>
              <a:buClr>
                <a:srgbClr val="1F3863"/>
              </a:buClr>
              <a:buAutoNum type="arabicPeriod"/>
              <a:tabLst>
                <a:tab pos="247015" algn="l"/>
              </a:tabLst>
            </a:pPr>
            <a:r>
              <a:rPr sz="12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GCO 202</a:t>
            </a:r>
            <a:r>
              <a:rPr sz="1200" spc="-5" dirty="0">
                <a:solidFill>
                  <a:srgbClr val="0562C1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200" spc="-5" dirty="0">
                <a:latin typeface="Calibri"/>
                <a:cs typeface="Calibri"/>
              </a:rPr>
              <a:t>class or equivalent </a:t>
            </a:r>
            <a:r>
              <a:rPr sz="1200" spc="-10" dirty="0">
                <a:latin typeface="Calibri"/>
                <a:cs typeface="Calibri"/>
              </a:rPr>
              <a:t>budgeting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knowledge</a:t>
            </a:r>
            <a:endParaRPr sz="1200" dirty="0">
              <a:latin typeface="Calibri"/>
              <a:cs typeface="Calibri"/>
            </a:endParaRPr>
          </a:p>
          <a:p>
            <a:pPr marL="267970" indent="-255270">
              <a:lnSpc>
                <a:spcPct val="100000"/>
              </a:lnSpc>
              <a:buClr>
                <a:srgbClr val="1F3863"/>
              </a:buClr>
              <a:buAutoNum type="arabicPeriod"/>
              <a:tabLst>
                <a:tab pos="267335" algn="l"/>
                <a:tab pos="267970" algn="l"/>
              </a:tabLst>
            </a:pPr>
            <a:r>
              <a:rPr sz="1200" spc="-5" dirty="0">
                <a:latin typeface="Calibri"/>
                <a:cs typeface="Calibri"/>
              </a:rPr>
              <a:t>Basic </a:t>
            </a:r>
            <a:r>
              <a:rPr sz="1200" spc="-10" dirty="0">
                <a:latin typeface="Calibri"/>
                <a:cs typeface="Calibri"/>
              </a:rPr>
              <a:t>Excel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knowledge</a:t>
            </a:r>
            <a:endParaRPr sz="1200" dirty="0">
              <a:latin typeface="Calibri"/>
              <a:cs typeface="Calibri"/>
            </a:endParaRPr>
          </a:p>
          <a:p>
            <a:pPr marL="246379" marR="758825" indent="-234315">
              <a:lnSpc>
                <a:spcPct val="100000"/>
              </a:lnSpc>
              <a:buClr>
                <a:srgbClr val="1F3863"/>
              </a:buClr>
              <a:buAutoNum type="arabicPeriod"/>
              <a:tabLst>
                <a:tab pos="267335" algn="l"/>
                <a:tab pos="267970" algn="l"/>
              </a:tabLst>
            </a:pPr>
            <a:r>
              <a:rPr sz="1200" u="sng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8"/>
              </a:rPr>
              <a:t>InfoEd </a:t>
            </a:r>
            <a:r>
              <a:rPr sz="12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8"/>
              </a:rPr>
              <a:t>class</a:t>
            </a:r>
            <a:r>
              <a:rPr sz="1200" spc="-5" dirty="0">
                <a:solidFill>
                  <a:srgbClr val="0562C1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1200" i="1" dirty="0">
                <a:latin typeface="Calibri"/>
                <a:cs typeface="Calibri"/>
              </a:rPr>
              <a:t>(a </a:t>
            </a:r>
            <a:r>
              <a:rPr sz="1200" i="1" spc="-5" dirty="0">
                <a:latin typeface="Calibri"/>
                <a:cs typeface="Calibri"/>
              </a:rPr>
              <a:t>requirement </a:t>
            </a:r>
            <a:r>
              <a:rPr sz="1200" i="1" dirty="0">
                <a:latin typeface="Calibri"/>
                <a:cs typeface="Calibri"/>
              </a:rPr>
              <a:t>only </a:t>
            </a:r>
            <a:r>
              <a:rPr sz="1200" i="1" spc="-5" dirty="0">
                <a:latin typeface="Calibri"/>
                <a:cs typeface="Calibri"/>
              </a:rPr>
              <a:t>for </a:t>
            </a:r>
            <a:r>
              <a:rPr sz="1200" i="1" dirty="0">
                <a:latin typeface="Calibri"/>
                <a:cs typeface="Calibri"/>
              </a:rPr>
              <a:t>those </a:t>
            </a:r>
            <a:r>
              <a:rPr sz="1200" i="1" spc="-5" dirty="0">
                <a:latin typeface="Calibri"/>
                <a:cs typeface="Calibri"/>
              </a:rPr>
              <a:t>faculty/  </a:t>
            </a:r>
            <a:r>
              <a:rPr sz="1200" i="1" spc="-10" dirty="0">
                <a:latin typeface="Calibri"/>
                <a:cs typeface="Calibri"/>
              </a:rPr>
              <a:t>staff </a:t>
            </a:r>
            <a:r>
              <a:rPr sz="1200" i="1" dirty="0">
                <a:latin typeface="Calibri"/>
                <a:cs typeface="Calibri"/>
              </a:rPr>
              <a:t>who </a:t>
            </a:r>
            <a:r>
              <a:rPr sz="1200" i="1" spc="-5" dirty="0">
                <a:latin typeface="Calibri"/>
                <a:cs typeface="Calibri"/>
              </a:rPr>
              <a:t>data </a:t>
            </a:r>
            <a:r>
              <a:rPr sz="1200" i="1" spc="-10" dirty="0">
                <a:latin typeface="Calibri"/>
                <a:cs typeface="Calibri"/>
              </a:rPr>
              <a:t>enter </a:t>
            </a:r>
            <a:r>
              <a:rPr sz="1200" i="1" spc="-5" dirty="0">
                <a:latin typeface="Calibri"/>
                <a:cs typeface="Calibri"/>
              </a:rPr>
              <a:t>budgets </a:t>
            </a:r>
            <a:r>
              <a:rPr sz="1200" i="1" dirty="0">
                <a:latin typeface="Calibri"/>
                <a:cs typeface="Calibri"/>
              </a:rPr>
              <a:t>in the </a:t>
            </a:r>
            <a:r>
              <a:rPr sz="1200" i="1" spc="-10" dirty="0">
                <a:latin typeface="Calibri"/>
                <a:cs typeface="Calibri"/>
              </a:rPr>
              <a:t>InfoEd </a:t>
            </a:r>
            <a:r>
              <a:rPr sz="1200" i="1" spc="-5" dirty="0">
                <a:latin typeface="Calibri"/>
                <a:cs typeface="Calibri"/>
              </a:rPr>
              <a:t>budget</a:t>
            </a:r>
            <a:r>
              <a:rPr sz="1200" i="1" spc="-75" dirty="0">
                <a:latin typeface="Calibri"/>
                <a:cs typeface="Calibri"/>
              </a:rPr>
              <a:t> </a:t>
            </a:r>
            <a:r>
              <a:rPr sz="1200" i="1" spc="-5" dirty="0">
                <a:latin typeface="Calibri"/>
                <a:cs typeface="Calibri"/>
              </a:rPr>
              <a:t>tab)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6475" y="6400800"/>
            <a:ext cx="2295525" cy="0"/>
          </a:xfrm>
          <a:custGeom>
            <a:avLst/>
            <a:gdLst/>
            <a:ahLst/>
            <a:cxnLst/>
            <a:rect l="l" t="t" r="r" b="b"/>
            <a:pathLst>
              <a:path w="2295525">
                <a:moveTo>
                  <a:pt x="0" y="0"/>
                </a:moveTo>
                <a:lnTo>
                  <a:pt x="2294978" y="0"/>
                </a:lnTo>
              </a:path>
            </a:pathLst>
          </a:custGeom>
          <a:ln w="28956">
            <a:solidFill>
              <a:srgbClr val="547D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67400" y="3886200"/>
            <a:ext cx="2295525" cy="0"/>
          </a:xfrm>
          <a:custGeom>
            <a:avLst/>
            <a:gdLst/>
            <a:ahLst/>
            <a:cxnLst/>
            <a:rect l="l" t="t" r="r" b="b"/>
            <a:pathLst>
              <a:path w="2295525">
                <a:moveTo>
                  <a:pt x="0" y="0"/>
                </a:moveTo>
                <a:lnTo>
                  <a:pt x="2294978" y="0"/>
                </a:lnTo>
              </a:path>
            </a:pathLst>
          </a:custGeom>
          <a:ln w="28956">
            <a:solidFill>
              <a:srgbClr val="547D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75497" y="5562597"/>
            <a:ext cx="668655" cy="1295400"/>
          </a:xfrm>
          <a:custGeom>
            <a:avLst/>
            <a:gdLst/>
            <a:ahLst/>
            <a:cxnLst/>
            <a:rect l="l" t="t" r="r" b="b"/>
            <a:pathLst>
              <a:path w="668654" h="1295400">
                <a:moveTo>
                  <a:pt x="668502" y="0"/>
                </a:moveTo>
                <a:lnTo>
                  <a:pt x="439902" y="442976"/>
                </a:lnTo>
                <a:lnTo>
                  <a:pt x="439902" y="1100340"/>
                </a:lnTo>
                <a:lnTo>
                  <a:pt x="100672" y="1100340"/>
                </a:lnTo>
                <a:lnTo>
                  <a:pt x="0" y="1295400"/>
                </a:lnTo>
                <a:lnTo>
                  <a:pt x="668502" y="1295400"/>
                </a:lnTo>
                <a:lnTo>
                  <a:pt x="668502" y="0"/>
                </a:lnTo>
                <a:close/>
              </a:path>
            </a:pathLst>
          </a:custGeom>
          <a:solidFill>
            <a:srgbClr val="547D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544764D2-2BCA-0D3E-1555-2166E69C3938}"/>
              </a:ext>
            </a:extLst>
          </p:cNvPr>
          <p:cNvSpPr txBox="1"/>
          <p:nvPr/>
        </p:nvSpPr>
        <p:spPr>
          <a:xfrm>
            <a:off x="557893" y="4937230"/>
            <a:ext cx="401410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Register </a:t>
            </a:r>
            <a:r>
              <a:rPr sz="1400" dirty="0">
                <a:latin typeface="Calibri"/>
                <a:cs typeface="Calibri"/>
              </a:rPr>
              <a:t>on </a:t>
            </a:r>
            <a:r>
              <a:rPr sz="1400" u="heavy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9"/>
              </a:rPr>
              <a:t>PEAK</a:t>
            </a:r>
            <a:r>
              <a:rPr sz="1400" spc="-10" dirty="0">
                <a:solidFill>
                  <a:srgbClr val="0562C1"/>
                </a:solidFill>
                <a:latin typeface="Calibri"/>
                <a:cs typeface="Calibri"/>
                <a:hlinkClick r:id="rId9"/>
              </a:rPr>
              <a:t> </a:t>
            </a:r>
            <a:r>
              <a:rPr sz="1400" dirty="0">
                <a:latin typeface="Calibri"/>
                <a:cs typeface="Calibri"/>
              </a:rPr>
              <a:t>&gt; </a:t>
            </a:r>
            <a:r>
              <a:rPr sz="1400" spc="-5" dirty="0">
                <a:latin typeface="Calibri"/>
                <a:cs typeface="Calibri"/>
              </a:rPr>
              <a:t>Classroom Based  </a:t>
            </a:r>
            <a:r>
              <a:rPr sz="1400" spc="-20" dirty="0">
                <a:latin typeface="Calibri"/>
                <a:cs typeface="Calibri"/>
              </a:rPr>
              <a:t>Trainings </a:t>
            </a:r>
            <a:r>
              <a:rPr sz="1400" dirty="0">
                <a:latin typeface="Calibri"/>
                <a:cs typeface="Calibri"/>
              </a:rPr>
              <a:t>&gt; </a:t>
            </a:r>
            <a:r>
              <a:rPr sz="1400" spc="-5" dirty="0">
                <a:latin typeface="Calibri"/>
                <a:cs typeface="Calibri"/>
              </a:rPr>
              <a:t>Functional </a:t>
            </a:r>
            <a:r>
              <a:rPr sz="1400" dirty="0">
                <a:latin typeface="Calibri"/>
                <a:cs typeface="Calibri"/>
              </a:rPr>
              <a:t>&gt;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Research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213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GCO 203: Budgeting Direct Costs on Federal Awards</dc:title>
  <dc:creator>Gottlieb, Allison</dc:creator>
  <cp:keywords>GCO203</cp:keywords>
  <cp:lastModifiedBy>Gottlieb, Allison</cp:lastModifiedBy>
  <cp:revision>7</cp:revision>
  <dcterms:created xsi:type="dcterms:W3CDTF">2026-02-09T07:10:12Z</dcterms:created>
  <dcterms:modified xsi:type="dcterms:W3CDTF">2026-09-23T12:45:22Z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2025-11-02T00:00:00Z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2026-02-09T00:00:00Z</vt:filetime>
  </property>
</Properties>
</file>