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44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48293" y="0"/>
            <a:ext cx="695705" cy="6385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220205"/>
            <a:ext cx="714756" cy="6377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6461" y="429746"/>
            <a:ext cx="8371077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jpg"/><Relationship Id="rId3" Type="http://schemas.openxmlformats.org/officeDocument/2006/relationships/hyperlink" Target="http://icahn.mssm.edu/files/ISMMS/Assets/Research/GCO/GCO101.pdf" TargetMode="External"/><Relationship Id="rId7" Type="http://schemas.openxmlformats.org/officeDocument/2006/relationships/hyperlink" Target="mailto:allison.gottlieb@mssm.edu" TargetMode="External"/><Relationship Id="rId12" Type="http://schemas.openxmlformats.org/officeDocument/2006/relationships/image" Target="../media/image7.jpg"/><Relationship Id="rId2" Type="http://schemas.openxmlformats.org/officeDocument/2006/relationships/hyperlink" Target="http://peak.mountsinai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cahn.mssm.edu/files/ISMMS/Assets/Research/GCO/GCO203.pdf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://icahn.mssm.edu/files/ISMMS/Assets/Research/GCO/GCO202.pdf" TargetMode="External"/><Relationship Id="rId10" Type="http://schemas.openxmlformats.org/officeDocument/2006/relationships/image" Target="../media/image5.jpg"/><Relationship Id="rId4" Type="http://schemas.openxmlformats.org/officeDocument/2006/relationships/hyperlink" Target="http://icahn.mssm.edu/files/ISMMS/Assets/Research/GCO/GCO201.pdf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460" y="429746"/>
            <a:ext cx="791933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GCO </a:t>
            </a:r>
            <a:r>
              <a:rPr b="1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204: </a:t>
            </a:r>
            <a:r>
              <a:rPr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Calculating Facilities </a:t>
            </a:r>
            <a:r>
              <a:rPr b="1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b="1" spc="-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Administrative </a:t>
            </a:r>
            <a:r>
              <a:rPr b="1" spc="-1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Costs (F&amp;A) </a:t>
            </a:r>
            <a:r>
              <a:rPr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b="1" spc="-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Federal</a:t>
            </a:r>
            <a:r>
              <a:rPr b="1" spc="-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spc="-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Awards</a:t>
            </a:r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id="{2FF19801-26B6-7A96-5557-9578B410ADF4}"/>
              </a:ext>
            </a:extLst>
          </p:cNvPr>
          <p:cNvSpPr txBox="1"/>
          <p:nvPr/>
        </p:nvSpPr>
        <p:spPr>
          <a:xfrm>
            <a:off x="685040" y="1041291"/>
            <a:ext cx="3277360" cy="254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" marR="273685" algn="ctr">
              <a:lnSpc>
                <a:spcPct val="120000"/>
              </a:lnSpc>
              <a:spcBef>
                <a:spcPts val="100"/>
              </a:spcBef>
            </a:pPr>
            <a:r>
              <a:rPr lang="en-US" sz="1400" spc="-10" dirty="0">
                <a:latin typeface="Calibri"/>
                <a:cs typeface="Calibri"/>
              </a:rPr>
              <a:t>GCO 204 is a hands-on budget workshop.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240" y="1697159"/>
            <a:ext cx="3658360" cy="512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" marR="273685" algn="ctr">
              <a:lnSpc>
                <a:spcPct val="12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Participants </a:t>
            </a:r>
            <a:r>
              <a:rPr sz="1400" spc="-5" dirty="0">
                <a:latin typeface="Calibri"/>
                <a:cs typeface="Calibri"/>
              </a:rPr>
              <a:t>learn </a:t>
            </a:r>
            <a:r>
              <a:rPr sz="1400" spc="-10" dirty="0">
                <a:latin typeface="Calibri"/>
                <a:cs typeface="Calibri"/>
              </a:rPr>
              <a:t>how to calculate  </a:t>
            </a:r>
            <a:r>
              <a:rPr sz="1400" spc="-5" dirty="0">
                <a:latin typeface="Calibri"/>
                <a:cs typeface="Calibri"/>
              </a:rPr>
              <a:t>F&amp;A </a:t>
            </a:r>
            <a:r>
              <a:rPr sz="1400" spc="-10" dirty="0">
                <a:latin typeface="Calibri"/>
                <a:cs typeface="Calibri"/>
              </a:rPr>
              <a:t>costs </a:t>
            </a:r>
            <a:r>
              <a:rPr sz="1400" spc="-5" dirty="0">
                <a:latin typeface="Calibri"/>
                <a:cs typeface="Calibri"/>
              </a:rPr>
              <a:t>on NIH modular and </a:t>
            </a:r>
            <a:r>
              <a:rPr sz="1400" spc="-10" dirty="0">
                <a:latin typeface="Calibri"/>
                <a:cs typeface="Calibri"/>
              </a:rPr>
              <a:t>Federal detailed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budgets.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6ED4BC-9790-AFEA-0A4E-846159A59CAC}"/>
              </a:ext>
            </a:extLst>
          </p:cNvPr>
          <p:cNvSpPr txBox="1"/>
          <p:nvPr/>
        </p:nvSpPr>
        <p:spPr>
          <a:xfrm>
            <a:off x="964882" y="2297760"/>
            <a:ext cx="28956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75" marR="534670" indent="-4763">
              <a:lnSpc>
                <a:spcPct val="100000"/>
              </a:lnSpc>
              <a:spcBef>
                <a:spcPts val="5"/>
              </a:spcBef>
            </a:pPr>
            <a:r>
              <a:rPr lang="en-US" sz="1400" spc="-10" dirty="0">
                <a:latin typeface="Calibri"/>
                <a:cs typeface="Calibri"/>
              </a:rPr>
              <a:t>Live 1 Hour </a:t>
            </a:r>
            <a:r>
              <a:rPr lang="en-US" sz="1400" spc="-15" dirty="0">
                <a:latin typeface="Calibri"/>
                <a:cs typeface="Calibri"/>
              </a:rPr>
              <a:t>Webinar  </a:t>
            </a:r>
          </a:p>
          <a:p>
            <a:pPr marL="53975" marR="534670" indent="-4763">
              <a:lnSpc>
                <a:spcPct val="100000"/>
              </a:lnSpc>
              <a:spcBef>
                <a:spcPts val="5"/>
              </a:spcBef>
            </a:pPr>
            <a:r>
              <a:rPr lang="en-US" sz="1400" spc="-30" dirty="0">
                <a:latin typeface="Calibri"/>
                <a:cs typeface="Calibri"/>
              </a:rPr>
              <a:t>Tues Oct 27 9:00 – 10:00 am</a:t>
            </a:r>
          </a:p>
          <a:p>
            <a:pPr marL="53975" marR="534670" indent="-4763">
              <a:lnSpc>
                <a:spcPct val="100000"/>
              </a:lnSpc>
              <a:spcBef>
                <a:spcPts val="5"/>
              </a:spcBef>
            </a:pPr>
            <a:r>
              <a:rPr lang="en-US" sz="1400" spc="-30" dirty="0">
                <a:latin typeface="Calibri"/>
                <a:cs typeface="Calibri"/>
              </a:rPr>
              <a:t>Offered several times a year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D42ABB-B8FA-125B-FDB2-1187D9498FE8}"/>
              </a:ext>
            </a:extLst>
          </p:cNvPr>
          <p:cNvSpPr txBox="1"/>
          <p:nvPr/>
        </p:nvSpPr>
        <p:spPr>
          <a:xfrm>
            <a:off x="533400" y="3286780"/>
            <a:ext cx="3715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1400" spc="-10" dirty="0">
                <a:latin typeface="Calibri"/>
                <a:cs typeface="Calibri"/>
              </a:rPr>
              <a:t>Register </a:t>
            </a:r>
            <a:r>
              <a:rPr lang="en-US" sz="1400" spc="-5" dirty="0">
                <a:latin typeface="Calibri"/>
                <a:cs typeface="Calibri"/>
              </a:rPr>
              <a:t>on </a:t>
            </a:r>
            <a:r>
              <a:rPr lang="en-US"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PEAK</a:t>
            </a:r>
            <a:r>
              <a:rPr lang="en-US" sz="1400" spc="-10" dirty="0">
                <a:solidFill>
                  <a:srgbClr val="0562C1"/>
                </a:solidFill>
                <a:latin typeface="Calibri"/>
                <a:cs typeface="Calibri"/>
                <a:hlinkClick r:id="rId2"/>
              </a:rPr>
              <a:t> </a:t>
            </a:r>
            <a:r>
              <a:rPr lang="en-US" sz="1400" spc="-5" dirty="0">
                <a:latin typeface="Calibri"/>
                <a:cs typeface="Calibri"/>
              </a:rPr>
              <a:t>&gt; </a:t>
            </a:r>
            <a:r>
              <a:rPr lang="en-US" sz="1400" spc="-10" dirty="0">
                <a:latin typeface="Calibri"/>
                <a:cs typeface="Calibri"/>
              </a:rPr>
              <a:t>Classroom </a:t>
            </a:r>
            <a:r>
              <a:rPr lang="en-US" sz="1400" spc="-5" dirty="0">
                <a:latin typeface="Calibri"/>
                <a:cs typeface="Calibri"/>
              </a:rPr>
              <a:t>Based </a:t>
            </a:r>
            <a:r>
              <a:rPr lang="en-US" sz="1400" spc="-20" dirty="0">
                <a:latin typeface="Calibri"/>
                <a:cs typeface="Calibri"/>
              </a:rPr>
              <a:t>Training </a:t>
            </a:r>
            <a:r>
              <a:rPr lang="en-US" sz="1400" spc="-5" dirty="0">
                <a:latin typeface="Calibri"/>
                <a:cs typeface="Calibri"/>
              </a:rPr>
              <a:t>&gt;  Functional &gt;</a:t>
            </a:r>
            <a:r>
              <a:rPr lang="en-US" sz="1400" spc="20" dirty="0">
                <a:latin typeface="Calibri"/>
                <a:cs typeface="Calibri"/>
              </a:rPr>
              <a:t> </a:t>
            </a:r>
            <a:r>
              <a:rPr lang="en-US" sz="1400" spc="-10" dirty="0">
                <a:latin typeface="Calibri"/>
                <a:cs typeface="Calibri"/>
              </a:rPr>
              <a:t>Research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0240" y="4267200"/>
            <a:ext cx="3969385" cy="13176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90500">
              <a:lnSpc>
                <a:spcPct val="100000"/>
              </a:lnSpc>
              <a:spcBef>
                <a:spcPts val="95"/>
              </a:spcBef>
              <a:buClr>
                <a:srgbClr val="3B1709"/>
              </a:buClr>
              <a:tabLst>
                <a:tab pos="354965" algn="l"/>
                <a:tab pos="356235" algn="l"/>
              </a:tabLst>
            </a:pPr>
            <a:r>
              <a:rPr lang="en-US" sz="1400" spc="-10" dirty="0">
                <a:solidFill>
                  <a:srgbClr val="3B1709"/>
                </a:solidFill>
                <a:cs typeface="Calibri"/>
              </a:rPr>
              <a:t>Prerequisites</a:t>
            </a:r>
            <a:endParaRPr lang="en-US" sz="1400" u="sng" spc="-10" dirty="0">
              <a:solidFill>
                <a:srgbClr val="0562C1"/>
              </a:solidFill>
              <a:uFill>
                <a:solidFill>
                  <a:srgbClr val="0562C1"/>
                </a:solidFill>
              </a:uFill>
              <a:latin typeface="Calibri"/>
              <a:cs typeface="Calibri"/>
              <a:hlinkClick r:id="rId3"/>
            </a:endParaRPr>
          </a:p>
          <a:p>
            <a:pPr marL="355600" marR="190500" indent="-342900">
              <a:lnSpc>
                <a:spcPct val="100000"/>
              </a:lnSpc>
              <a:spcBef>
                <a:spcPts val="95"/>
              </a:spcBef>
              <a:buClr>
                <a:srgbClr val="3B1709"/>
              </a:buClr>
              <a:buAutoNum type="arabicPeriod"/>
              <a:tabLst>
                <a:tab pos="354965" algn="l"/>
                <a:tab pos="356235" algn="l"/>
              </a:tabLst>
            </a:pP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101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400" spc="-5" dirty="0">
                <a:solidFill>
                  <a:srgbClr val="3B1709"/>
                </a:solidFill>
                <a:latin typeface="Calibri"/>
                <a:cs typeface="Calibri"/>
              </a:rPr>
              <a:t>class or </a:t>
            </a:r>
            <a:r>
              <a:rPr sz="1400" spc="-10" dirty="0">
                <a:solidFill>
                  <a:srgbClr val="3B1709"/>
                </a:solidFill>
                <a:latin typeface="Calibri"/>
                <a:cs typeface="Calibri"/>
              </a:rPr>
              <a:t>equivalent knowledge </a:t>
            </a:r>
            <a:endParaRPr lang="en-US" sz="14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Clr>
                <a:srgbClr val="3B1709"/>
              </a:buClr>
              <a:buAutoNum type="arabicPeriod"/>
              <a:tabLst>
                <a:tab pos="354965" algn="l"/>
                <a:tab pos="356235" algn="l"/>
              </a:tabLst>
            </a:pPr>
            <a:r>
              <a:rPr lang="en-US"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GCO </a:t>
            </a:r>
            <a:r>
              <a:rPr lang="en-US"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201</a:t>
            </a:r>
            <a:r>
              <a:rPr lang="en-US" sz="1400" spc="-5" dirty="0">
                <a:solidFill>
                  <a:srgbClr val="0562C1"/>
                </a:solidFill>
                <a:latin typeface="Calibri"/>
                <a:cs typeface="Calibri"/>
                <a:hlinkClick r:id="rId4"/>
              </a:rPr>
              <a:t> </a:t>
            </a:r>
            <a:r>
              <a:rPr lang="en-US" sz="1400" spc="-5" dirty="0">
                <a:solidFill>
                  <a:srgbClr val="3B1709"/>
                </a:solidFill>
                <a:latin typeface="Calibri"/>
                <a:cs typeface="Calibri"/>
              </a:rPr>
              <a:t>class or </a:t>
            </a:r>
            <a:r>
              <a:rPr lang="en-US" sz="1400" spc="-10" dirty="0">
                <a:solidFill>
                  <a:srgbClr val="3B1709"/>
                </a:solidFill>
                <a:latin typeface="Calibri"/>
                <a:cs typeface="Calibri"/>
              </a:rPr>
              <a:t>equivalent knowledge</a:t>
            </a:r>
            <a:endParaRPr lang="en-US" sz="14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Clr>
                <a:srgbClr val="3B1709"/>
              </a:buClr>
              <a:buAutoNum type="arabicPeriod"/>
              <a:tabLst>
                <a:tab pos="354965" algn="l"/>
                <a:tab pos="356235" algn="l"/>
              </a:tabLst>
            </a:pP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202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400" spc="-5" dirty="0">
                <a:solidFill>
                  <a:srgbClr val="3B1709"/>
                </a:solidFill>
                <a:latin typeface="Calibri"/>
                <a:cs typeface="Calibri"/>
              </a:rPr>
              <a:t>class or </a:t>
            </a:r>
            <a:r>
              <a:rPr sz="1400" spc="-10" dirty="0">
                <a:solidFill>
                  <a:srgbClr val="3B1709"/>
                </a:solidFill>
                <a:latin typeface="Calibri"/>
                <a:cs typeface="Calibri"/>
              </a:rPr>
              <a:t>equivalent knowledge</a:t>
            </a:r>
            <a:endParaRPr sz="14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Clr>
                <a:srgbClr val="3B1709"/>
              </a:buClr>
              <a:buAutoNum type="arabicPeriod"/>
              <a:tabLst>
                <a:tab pos="354965" algn="l"/>
                <a:tab pos="356235" algn="l"/>
              </a:tabLst>
            </a:pP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203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400" spc="-5" dirty="0">
                <a:solidFill>
                  <a:srgbClr val="3B1709"/>
                </a:solidFill>
                <a:latin typeface="Calibri"/>
                <a:cs typeface="Calibri"/>
              </a:rPr>
              <a:t>class or </a:t>
            </a:r>
            <a:r>
              <a:rPr sz="1400" spc="-10" dirty="0">
                <a:solidFill>
                  <a:srgbClr val="3B1709"/>
                </a:solidFill>
                <a:latin typeface="Calibri"/>
                <a:cs typeface="Calibri"/>
              </a:rPr>
              <a:t>equivalent knowledge</a:t>
            </a:r>
            <a:endParaRPr sz="14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5600" algn="l"/>
                <a:tab pos="356235" algn="l"/>
              </a:tabLst>
            </a:pPr>
            <a:r>
              <a:rPr sz="1400" spc="-5" dirty="0">
                <a:solidFill>
                  <a:srgbClr val="3B1709"/>
                </a:solidFill>
                <a:latin typeface="Calibri"/>
                <a:cs typeface="Calibri"/>
              </a:rPr>
              <a:t>Basic </a:t>
            </a:r>
            <a:r>
              <a:rPr sz="1400" spc="-10" dirty="0">
                <a:solidFill>
                  <a:srgbClr val="3B1709"/>
                </a:solidFill>
                <a:latin typeface="Calibri"/>
                <a:cs typeface="Calibri"/>
              </a:rPr>
              <a:t>Excel</a:t>
            </a:r>
            <a:r>
              <a:rPr sz="1400" spc="5" dirty="0">
                <a:solidFill>
                  <a:srgbClr val="3B170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B1709"/>
                </a:solidFill>
                <a:latin typeface="Calibri"/>
                <a:cs typeface="Calibri"/>
              </a:rPr>
              <a:t>knowledge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61060" y="4315737"/>
            <a:ext cx="30765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Calibri"/>
                <a:cs typeface="Calibri"/>
              </a:rPr>
              <a:t>Presenter:</a:t>
            </a:r>
            <a:endParaRPr sz="1400" dirty="0">
              <a:latin typeface="Calibri"/>
              <a:cs typeface="Calibri"/>
            </a:endParaRPr>
          </a:p>
          <a:p>
            <a:pPr marL="12700" marR="5080" indent="-635">
              <a:lnSpc>
                <a:spcPct val="100000"/>
              </a:lnSpc>
            </a:pP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Allison Gottlieb</a:t>
            </a:r>
            <a:r>
              <a:rPr sz="1400" spc="-5" dirty="0">
                <a:latin typeface="Calibri"/>
                <a:cs typeface="Calibri"/>
              </a:rPr>
              <a:t>, </a:t>
            </a:r>
            <a:r>
              <a:rPr sz="1400" spc="-25" dirty="0">
                <a:latin typeface="Calibri"/>
                <a:cs typeface="Calibri"/>
              </a:rPr>
              <a:t>Director, </a:t>
            </a:r>
            <a:r>
              <a:rPr sz="1400" spc="-10" dirty="0">
                <a:latin typeface="Calibri"/>
                <a:cs typeface="Calibri"/>
              </a:rPr>
              <a:t>Sponsored  </a:t>
            </a:r>
            <a:r>
              <a:rPr sz="1400" spc="-15" dirty="0">
                <a:latin typeface="Calibri"/>
                <a:cs typeface="Calibri"/>
              </a:rPr>
              <a:t>Programs </a:t>
            </a:r>
            <a:r>
              <a:rPr sz="1400" spc="-10" dirty="0">
                <a:latin typeface="Calibri"/>
                <a:cs typeface="Calibri"/>
              </a:rPr>
              <a:t>Education </a:t>
            </a:r>
            <a:r>
              <a:rPr sz="1400" spc="-5" dirty="0">
                <a:latin typeface="Calibri"/>
                <a:cs typeface="Calibri"/>
              </a:rPr>
              <a:t>and </a:t>
            </a:r>
            <a:r>
              <a:rPr sz="1400" spc="-10" dirty="0">
                <a:latin typeface="Calibri"/>
                <a:cs typeface="Calibri"/>
              </a:rPr>
              <a:t>Communications,  Grants </a:t>
            </a:r>
            <a:r>
              <a:rPr sz="1400" spc="-5" dirty="0">
                <a:latin typeface="Calibri"/>
                <a:cs typeface="Calibri"/>
              </a:rPr>
              <a:t>and </a:t>
            </a:r>
            <a:r>
              <a:rPr sz="1400" spc="-10" dirty="0">
                <a:latin typeface="Calibri"/>
                <a:cs typeface="Calibri"/>
              </a:rPr>
              <a:t>Contracts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Office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2" name="object 9">
            <a:extLst>
              <a:ext uri="{FF2B5EF4-FFF2-40B4-BE49-F238E27FC236}">
                <a16:creationId xmlns:a16="http://schemas.microsoft.com/office/drawing/2014/main" id="{A25DD4C3-84DD-6300-9AB9-3E9DEB2D8E0E}"/>
              </a:ext>
            </a:extLst>
          </p:cNvPr>
          <p:cNvSpPr txBox="1"/>
          <p:nvPr/>
        </p:nvSpPr>
        <p:spPr>
          <a:xfrm>
            <a:off x="5161060" y="5518151"/>
            <a:ext cx="2829478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Please contact 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  <a:hlinkClick r:id="rId7"/>
              </a:rPr>
              <a:t>allison.gottlieb@mssm.edu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8200" y="1099566"/>
            <a:ext cx="4495799" cy="29977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458200" y="93307"/>
            <a:ext cx="640080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solidFill>
                  <a:srgbClr val="0E4D3B"/>
                </a:solidFill>
                <a:latin typeface="Calibri"/>
                <a:cs typeface="Calibri"/>
              </a:rPr>
              <a:t>rev.</a:t>
            </a:r>
            <a:r>
              <a:rPr sz="800" spc="-40" dirty="0">
                <a:solidFill>
                  <a:srgbClr val="0E4D3B"/>
                </a:solidFill>
                <a:latin typeface="Calibri"/>
                <a:cs typeface="Calibri"/>
              </a:rPr>
              <a:t> </a:t>
            </a:r>
            <a:r>
              <a:rPr lang="en-US" sz="800" spc="-40" dirty="0">
                <a:solidFill>
                  <a:srgbClr val="0E4D3B"/>
                </a:solidFill>
                <a:latin typeface="Calibri"/>
                <a:cs typeface="Calibri"/>
              </a:rPr>
              <a:t>11</a:t>
            </a:r>
            <a:r>
              <a:rPr sz="800" spc="-10" dirty="0">
                <a:solidFill>
                  <a:srgbClr val="0E4D3B"/>
                </a:solidFill>
                <a:latin typeface="Calibri"/>
                <a:cs typeface="Calibri"/>
              </a:rPr>
              <a:t>/202</a:t>
            </a:r>
            <a:r>
              <a:rPr lang="en-US" sz="800" spc="-10" dirty="0">
                <a:solidFill>
                  <a:srgbClr val="0E4D3B"/>
                </a:solidFill>
                <a:latin typeface="Calibri"/>
                <a:cs typeface="Calibri"/>
              </a:rPr>
              <a:t>6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5400" y="3962400"/>
            <a:ext cx="2234565" cy="1905"/>
          </a:xfrm>
          <a:custGeom>
            <a:avLst/>
            <a:gdLst/>
            <a:ahLst/>
            <a:cxnLst/>
            <a:rect l="l" t="t" r="r" b="b"/>
            <a:pathLst>
              <a:path w="2234565" h="1904">
                <a:moveTo>
                  <a:pt x="2234285" y="0"/>
                </a:moveTo>
                <a:lnTo>
                  <a:pt x="0" y="1701"/>
                </a:lnTo>
              </a:path>
            </a:pathLst>
          </a:custGeom>
          <a:ln w="28956">
            <a:solidFill>
              <a:srgbClr val="1D9A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4903" y="2965704"/>
            <a:ext cx="241553" cy="2415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4903" y="2356104"/>
            <a:ext cx="241553" cy="2415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4903" y="1746504"/>
            <a:ext cx="241553" cy="2415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0" y="-14277"/>
            <a:ext cx="1014983" cy="3794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589419B-5A82-80F5-F71F-ED20DFCB6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0" y="5917013"/>
            <a:ext cx="685800" cy="897605"/>
          </a:xfrm>
          <a:prstGeom prst="rect">
            <a:avLst/>
          </a:prstGeom>
        </p:spPr>
      </p:pic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81200" y="6162295"/>
            <a:ext cx="643889" cy="3147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E0245C77-26BB-7DD4-2949-8393D71A5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3035" y="6322695"/>
            <a:ext cx="2234565" cy="1905"/>
          </a:xfrm>
          <a:custGeom>
            <a:avLst/>
            <a:gdLst/>
            <a:ahLst/>
            <a:cxnLst/>
            <a:rect l="l" t="t" r="r" b="b"/>
            <a:pathLst>
              <a:path w="2234565" h="1904">
                <a:moveTo>
                  <a:pt x="2234285" y="0"/>
                </a:moveTo>
                <a:lnTo>
                  <a:pt x="0" y="1701"/>
                </a:lnTo>
              </a:path>
            </a:pathLst>
          </a:custGeom>
          <a:ln w="28956">
            <a:solidFill>
              <a:srgbClr val="1D9A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57743" y="6400800"/>
            <a:ext cx="1286255" cy="4831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128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GCO 204: Calculating Facilities and Administrative Costs (F&amp;A) on Federal Awards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GCO 204: Budgeting Indirect Costs on Federal Awards</dc:title>
  <dc:creator>Gottlieb, Allison</dc:creator>
  <cp:keywords>GCO204</cp:keywords>
  <cp:lastModifiedBy>Gottlieb, Allison</cp:lastModifiedBy>
  <cp:revision>11</cp:revision>
  <dcterms:created xsi:type="dcterms:W3CDTF">2026-02-09T07:36:53Z</dcterms:created>
  <dcterms:modified xsi:type="dcterms:W3CDTF">2026-11-01T10:13:05Z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2025-11-02T00:00:00Z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2026-02-09T00:00:00Z</vt:filetime>
  </property>
</Properties>
</file>