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523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228588" y="4537710"/>
            <a:ext cx="1696211" cy="4137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285"/>
            <a:ext cx="742950" cy="933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081145" y="913589"/>
            <a:ext cx="5020309" cy="26800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4901" y="303109"/>
            <a:ext cx="5054196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allison.gottlieb@mssm.edu" TargetMode="External"/><Relationship Id="rId13" Type="http://schemas.openxmlformats.org/officeDocument/2006/relationships/image" Target="../media/image8.png"/><Relationship Id="rId3" Type="http://schemas.openxmlformats.org/officeDocument/2006/relationships/hyperlink" Target="http://osticket.mssm.edu/support/pages/Infoed-schedule-of-classes-and-open-help" TargetMode="External"/><Relationship Id="rId7" Type="http://schemas.openxmlformats.org/officeDocument/2006/relationships/hyperlink" Target="http://icahn.mssm.edu/files/ISMMS/Assets/Research/GCO/GCO204.pdf" TargetMode="External"/><Relationship Id="rId12" Type="http://schemas.openxmlformats.org/officeDocument/2006/relationships/image" Target="../media/image7.png"/><Relationship Id="rId2" Type="http://schemas.openxmlformats.org/officeDocument/2006/relationships/hyperlink" Target="http://peak.mountsinai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cahn.mssm.edu/files/ISMMS/Assets/Research/GCO/GCO203.pdf" TargetMode="External"/><Relationship Id="rId11" Type="http://schemas.openxmlformats.org/officeDocument/2006/relationships/image" Target="../media/image6.jpg"/><Relationship Id="rId5" Type="http://schemas.openxmlformats.org/officeDocument/2006/relationships/hyperlink" Target="http://icahn.mssm.edu/files/ISMMS/Assets/Research/GCO/GCO201.pdf" TargetMode="External"/><Relationship Id="rId10" Type="http://schemas.openxmlformats.org/officeDocument/2006/relationships/image" Target="../media/image5.jpg"/><Relationship Id="rId4" Type="http://schemas.openxmlformats.org/officeDocument/2006/relationships/hyperlink" Target="http://icahn.mssm.edu/files/ISMMS/Assets/Research/GCO/GCO101.pdf" TargetMode="External"/><Relationship Id="rId9" Type="http://schemas.openxmlformats.org/officeDocument/2006/relationships/image" Target="../media/image4.png"/><Relationship Id="rId1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44901" y="381000"/>
            <a:ext cx="505919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GCO </a:t>
            </a:r>
            <a:r>
              <a:rPr spc="-5" dirty="0"/>
              <a:t>301: </a:t>
            </a:r>
            <a:r>
              <a:rPr spc="-10" dirty="0"/>
              <a:t>Preparing </a:t>
            </a:r>
            <a:r>
              <a:rPr spc="-15" dirty="0"/>
              <a:t>Grants </a:t>
            </a:r>
            <a:r>
              <a:rPr spc="-5" dirty="0"/>
              <a:t>with</a:t>
            </a:r>
            <a:r>
              <a:rPr spc="50" dirty="0"/>
              <a:t> </a:t>
            </a:r>
            <a:r>
              <a:rPr spc="-15" dirty="0"/>
              <a:t>Sub</a:t>
            </a:r>
            <a:r>
              <a:rPr lang="en-US" spc="-15" dirty="0"/>
              <a:t>recipients</a:t>
            </a:r>
            <a:endParaRPr spc="-15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FB70C2-9C74-48D8-9632-B2DC730DC853}"/>
              </a:ext>
            </a:extLst>
          </p:cNvPr>
          <p:cNvSpPr txBox="1"/>
          <p:nvPr/>
        </p:nvSpPr>
        <p:spPr>
          <a:xfrm>
            <a:off x="409575" y="1035255"/>
            <a:ext cx="39624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600" spc="-10" dirty="0">
                <a:latin typeface="Calibri"/>
                <a:cs typeface="Calibri"/>
              </a:rPr>
              <a:t>Participants </a:t>
            </a:r>
            <a:r>
              <a:rPr lang="en-US" sz="1600" spc="-35" dirty="0">
                <a:latin typeface="Calibri"/>
                <a:cs typeface="Calibri"/>
              </a:rPr>
              <a:t>review, </a:t>
            </a:r>
            <a:r>
              <a:rPr lang="en-US" sz="1600" spc="-15" dirty="0">
                <a:latin typeface="Calibri"/>
                <a:cs typeface="Calibri"/>
              </a:rPr>
              <a:t>create, </a:t>
            </a:r>
            <a:r>
              <a:rPr lang="en-US" sz="1600" dirty="0">
                <a:latin typeface="Calibri"/>
                <a:cs typeface="Calibri"/>
              </a:rPr>
              <a:t>and </a:t>
            </a:r>
            <a:r>
              <a:rPr lang="en-US" sz="1600" spc="-10" dirty="0">
                <a:latin typeface="Calibri"/>
                <a:cs typeface="Calibri"/>
              </a:rPr>
              <a:t>prepare  documentation </a:t>
            </a:r>
            <a:r>
              <a:rPr lang="en-US" sz="1600" spc="-15" dirty="0">
                <a:latin typeface="Calibri"/>
                <a:cs typeface="Calibri"/>
              </a:rPr>
              <a:t>for </a:t>
            </a:r>
            <a:r>
              <a:rPr lang="en-US" sz="1600" dirty="0">
                <a:latin typeface="Calibri"/>
                <a:cs typeface="Calibri"/>
              </a:rPr>
              <a:t>a </a:t>
            </a:r>
            <a:r>
              <a:rPr lang="en-US" sz="1600" spc="-10" dirty="0">
                <a:latin typeface="Calibri"/>
                <a:cs typeface="Calibri"/>
              </a:rPr>
              <a:t>subrecipient </a:t>
            </a:r>
            <a:r>
              <a:rPr lang="en-US" sz="1600" spc="-5" dirty="0">
                <a:latin typeface="Calibri"/>
                <a:cs typeface="Calibri"/>
              </a:rPr>
              <a:t>on </a:t>
            </a:r>
            <a:r>
              <a:rPr lang="en-US" sz="1600" dirty="0">
                <a:latin typeface="Calibri"/>
                <a:cs typeface="Calibri"/>
              </a:rPr>
              <a:t>an NIH </a:t>
            </a:r>
            <a:r>
              <a:rPr lang="en-US" sz="1600" spc="-15" dirty="0">
                <a:latin typeface="Calibri"/>
                <a:cs typeface="Calibri"/>
              </a:rPr>
              <a:t>grant </a:t>
            </a:r>
            <a:r>
              <a:rPr lang="en-US" sz="1600" dirty="0">
                <a:latin typeface="Calibri"/>
                <a:cs typeface="Calibri"/>
              </a:rPr>
              <a:t>in</a:t>
            </a:r>
            <a:r>
              <a:rPr lang="en-US" sz="1600" spc="15" dirty="0">
                <a:latin typeface="Calibri"/>
                <a:cs typeface="Calibri"/>
              </a:rPr>
              <a:t> </a:t>
            </a:r>
            <a:r>
              <a:rPr lang="en-US" sz="1600" spc="-15" dirty="0">
                <a:latin typeface="Calibri"/>
                <a:cs typeface="Calibri"/>
              </a:rPr>
              <a:t>InfoEd.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7396" y="1866252"/>
            <a:ext cx="3962400" cy="1431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u="sng" spc="-30" dirty="0">
                <a:latin typeface="Calibri"/>
                <a:cs typeface="Calibri"/>
              </a:rPr>
              <a:t>Topics</a:t>
            </a:r>
            <a:endParaRPr sz="1800" u="sng" dirty="0">
              <a:latin typeface="Calibri"/>
              <a:cs typeface="Calibri"/>
            </a:endParaRPr>
          </a:p>
          <a:p>
            <a:pPr marL="250825" marR="169545">
              <a:lnSpc>
                <a:spcPts val="1730"/>
              </a:lnSpc>
              <a:spcBef>
                <a:spcPts val="350"/>
              </a:spcBef>
            </a:pPr>
            <a:r>
              <a:rPr sz="1600" spc="-10" dirty="0">
                <a:latin typeface="Calibri"/>
                <a:cs typeface="Calibri"/>
              </a:rPr>
              <a:t>Subaward Agreement </a:t>
            </a:r>
            <a:r>
              <a:rPr sz="1600" spc="-5" dirty="0">
                <a:latin typeface="Calibri"/>
                <a:cs typeface="Calibri"/>
              </a:rPr>
              <a:t>vs. Other </a:t>
            </a:r>
            <a:r>
              <a:rPr sz="1600" spc="-30" dirty="0">
                <a:latin typeface="Calibri"/>
                <a:cs typeface="Calibri"/>
              </a:rPr>
              <a:t>Ways </a:t>
            </a:r>
            <a:r>
              <a:rPr sz="1600" spc="-15" dirty="0">
                <a:latin typeface="Calibri"/>
                <a:cs typeface="Calibri"/>
              </a:rPr>
              <a:t>to  </a:t>
            </a:r>
            <a:r>
              <a:rPr sz="1600" spc="-5" dirty="0">
                <a:latin typeface="Calibri"/>
                <a:cs typeface="Calibri"/>
              </a:rPr>
              <a:t>Fund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Collaborators</a:t>
            </a:r>
            <a:endParaRPr sz="1600" dirty="0">
              <a:latin typeface="Calibri"/>
              <a:cs typeface="Calibri"/>
            </a:endParaRPr>
          </a:p>
          <a:p>
            <a:pPr marL="250825">
              <a:lnSpc>
                <a:spcPts val="1605"/>
              </a:lnSpc>
            </a:pPr>
            <a:r>
              <a:rPr sz="1600" spc="-5" dirty="0">
                <a:latin typeface="Calibri"/>
                <a:cs typeface="Calibri"/>
              </a:rPr>
              <a:t>NIH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Policies</a:t>
            </a:r>
            <a:endParaRPr sz="1600" dirty="0">
              <a:latin typeface="Calibri"/>
              <a:cs typeface="Calibri"/>
            </a:endParaRPr>
          </a:p>
          <a:p>
            <a:pPr marL="250825">
              <a:lnSpc>
                <a:spcPts val="1730"/>
              </a:lnSpc>
            </a:pPr>
            <a:r>
              <a:rPr sz="1600" spc="-10" dirty="0">
                <a:latin typeface="Calibri"/>
                <a:cs typeface="Calibri"/>
              </a:rPr>
              <a:t>Budgeting</a:t>
            </a:r>
            <a:endParaRPr sz="1600" dirty="0">
              <a:latin typeface="Calibri"/>
              <a:cs typeface="Calibri"/>
            </a:endParaRPr>
          </a:p>
          <a:p>
            <a:pPr marL="250825">
              <a:lnSpc>
                <a:spcPts val="1825"/>
              </a:lnSpc>
            </a:pPr>
            <a:r>
              <a:rPr sz="1600" spc="-10" dirty="0">
                <a:latin typeface="Calibri"/>
                <a:cs typeface="Calibri"/>
              </a:rPr>
              <a:t>Required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Documentation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5952" y="3419857"/>
            <a:ext cx="404384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Calibri"/>
                <a:cs typeface="Calibri"/>
              </a:rPr>
              <a:t>General </a:t>
            </a:r>
            <a:r>
              <a:rPr sz="1600" spc="-5" dirty="0">
                <a:latin typeface="Calibri"/>
                <a:cs typeface="Calibri"/>
              </a:rPr>
              <a:t>principles apply </a:t>
            </a:r>
            <a:r>
              <a:rPr sz="1600" spc="-15" dirty="0">
                <a:latin typeface="Calibri"/>
                <a:cs typeface="Calibri"/>
              </a:rPr>
              <a:t>to </a:t>
            </a:r>
            <a:r>
              <a:rPr sz="1600" spc="-5" dirty="0">
                <a:latin typeface="Calibri"/>
                <a:cs typeface="Calibri"/>
              </a:rPr>
              <a:t>all  sponsored projects with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sub</a:t>
            </a:r>
            <a:r>
              <a:rPr lang="en-US" sz="1600" spc="-10" dirty="0">
                <a:latin typeface="Calibri"/>
                <a:cs typeface="Calibri"/>
              </a:rPr>
              <a:t>recipient</a:t>
            </a:r>
            <a:r>
              <a:rPr sz="1600" spc="-10" dirty="0">
                <a:latin typeface="Calibri"/>
                <a:cs typeface="Calibri"/>
              </a:rPr>
              <a:t>s.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B6B17F-9D6C-A84B-18DA-2A8F78A54DA7}"/>
              </a:ext>
            </a:extLst>
          </p:cNvPr>
          <p:cNvSpPr txBox="1"/>
          <p:nvPr/>
        </p:nvSpPr>
        <p:spPr>
          <a:xfrm>
            <a:off x="336709" y="406545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u="sng" spc="-10" dirty="0">
                <a:latin typeface="Calibri"/>
                <a:cs typeface="Calibri"/>
              </a:rPr>
              <a:t>Register</a:t>
            </a:r>
            <a:r>
              <a:rPr lang="en-US" sz="1400" spc="-10" dirty="0">
                <a:latin typeface="Calibri"/>
                <a:cs typeface="Calibri"/>
              </a:rPr>
              <a:t> </a:t>
            </a:r>
            <a:r>
              <a:rPr lang="en-US" sz="1400" spc="-5" dirty="0">
                <a:latin typeface="Calibri"/>
                <a:cs typeface="Calibri"/>
              </a:rPr>
              <a:t>on </a:t>
            </a:r>
            <a:r>
              <a:rPr lang="en-US"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PEAK</a:t>
            </a:r>
            <a:r>
              <a:rPr lang="en-US" sz="1400" spc="-10" dirty="0">
                <a:solidFill>
                  <a:srgbClr val="0562C1"/>
                </a:solidFill>
                <a:latin typeface="Calibri"/>
                <a:cs typeface="Calibri"/>
                <a:hlinkClick r:id="rId2"/>
              </a:rPr>
              <a:t> </a:t>
            </a:r>
            <a:r>
              <a:rPr lang="en-US" sz="1400" spc="-5" dirty="0">
                <a:latin typeface="Calibri"/>
                <a:cs typeface="Calibri"/>
              </a:rPr>
              <a:t>&gt; </a:t>
            </a:r>
            <a:r>
              <a:rPr lang="en-US" sz="1400" spc="-10" dirty="0">
                <a:latin typeface="Calibri"/>
                <a:cs typeface="Calibri"/>
              </a:rPr>
              <a:t>Classroom </a:t>
            </a:r>
            <a:r>
              <a:rPr lang="en-US" sz="1400" spc="-5" dirty="0">
                <a:latin typeface="Calibri"/>
                <a:cs typeface="Calibri"/>
              </a:rPr>
              <a:t>Based </a:t>
            </a:r>
            <a:r>
              <a:rPr lang="en-US" sz="1400" spc="-20" dirty="0">
                <a:latin typeface="Calibri"/>
                <a:cs typeface="Calibri"/>
              </a:rPr>
              <a:t>Training </a:t>
            </a:r>
            <a:r>
              <a:rPr lang="en-US" sz="1400" spc="-5" dirty="0">
                <a:latin typeface="Calibri"/>
                <a:cs typeface="Calibri"/>
              </a:rPr>
              <a:t>&gt; Functional &gt; </a:t>
            </a:r>
            <a:r>
              <a:rPr lang="en-US" sz="1400" spc="-10" dirty="0">
                <a:latin typeface="Calibri"/>
                <a:cs typeface="Calibri"/>
              </a:rPr>
              <a:t>Research </a:t>
            </a:r>
            <a:endParaRPr lang="en-US" dirty="0"/>
          </a:p>
        </p:txBody>
      </p:sp>
      <p:sp>
        <p:nvSpPr>
          <p:cNvPr id="10" name="object 10"/>
          <p:cNvSpPr txBox="1"/>
          <p:nvPr/>
        </p:nvSpPr>
        <p:spPr>
          <a:xfrm>
            <a:off x="5337621" y="3822116"/>
            <a:ext cx="2895600" cy="103618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Calibri"/>
                <a:cs typeface="Calibri"/>
              </a:rPr>
              <a:t>Live </a:t>
            </a:r>
            <a:r>
              <a:rPr lang="en-US" sz="1600" spc="-10" dirty="0">
                <a:latin typeface="Calibri"/>
                <a:cs typeface="Calibri"/>
              </a:rPr>
              <a:t>1 ½ Hour </a:t>
            </a:r>
            <a:r>
              <a:rPr sz="1600" spc="-15" dirty="0">
                <a:latin typeface="Calibri"/>
                <a:cs typeface="Calibri"/>
              </a:rPr>
              <a:t>Webinar </a:t>
            </a:r>
            <a:endParaRPr lang="en-US" sz="1600" spc="-15" dirty="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1600" spc="-15" dirty="0">
                <a:latin typeface="Calibri"/>
                <a:cs typeface="Calibri"/>
              </a:rPr>
              <a:t>Wed Oct 28</a:t>
            </a:r>
          </a:p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1600" spc="-15" dirty="0">
                <a:latin typeface="Calibri"/>
                <a:cs typeface="Calibri"/>
              </a:rPr>
              <a:t>9:00 am – 10:30 am</a:t>
            </a:r>
            <a:endParaRPr lang="en-US" sz="1600" spc="-10" dirty="0">
              <a:latin typeface="Calibri"/>
              <a:cs typeface="Calibri"/>
            </a:endParaRPr>
          </a:p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lang="en-US" sz="1400" spc="-10" dirty="0">
                <a:latin typeface="Calibri"/>
                <a:cs typeface="Calibri"/>
              </a:rPr>
              <a:t>Offered several times per year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3747" y="4631552"/>
            <a:ext cx="4255135" cy="15202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Prerequisites</a:t>
            </a:r>
            <a:r>
              <a:rPr sz="1400" spc="-10" dirty="0"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186690" indent="-174625">
              <a:lnSpc>
                <a:spcPct val="100000"/>
              </a:lnSpc>
              <a:buAutoNum type="arabicPeriod"/>
              <a:tabLst>
                <a:tab pos="187325" algn="l"/>
              </a:tabLst>
            </a:pPr>
            <a:r>
              <a:rPr sz="1400" spc="-5" dirty="0">
                <a:latin typeface="Calibri"/>
                <a:cs typeface="Calibri"/>
              </a:rPr>
              <a:t>Basic </a:t>
            </a:r>
            <a:r>
              <a:rPr sz="1400" spc="-10" dirty="0">
                <a:latin typeface="Calibri"/>
                <a:cs typeface="Calibri"/>
              </a:rPr>
              <a:t>Excel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knowledge</a:t>
            </a:r>
            <a:endParaRPr sz="1400" dirty="0">
              <a:latin typeface="Calibri"/>
              <a:cs typeface="Calibri"/>
            </a:endParaRPr>
          </a:p>
          <a:p>
            <a:pPr marL="186690" indent="-174625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187325" algn="l"/>
              </a:tabLst>
            </a:pPr>
            <a:r>
              <a:rPr sz="1400" u="sng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InfoEd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Class</a:t>
            </a:r>
            <a:endParaRPr sz="1400" dirty="0">
              <a:latin typeface="Calibri"/>
              <a:cs typeface="Calibri"/>
            </a:endParaRPr>
          </a:p>
          <a:p>
            <a:pPr marL="171450" marR="622935" indent="-159385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187325" algn="l"/>
              </a:tabLst>
            </a:pP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GCO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101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400" spc="-5" dirty="0">
                <a:latin typeface="Calibri"/>
                <a:cs typeface="Calibri"/>
              </a:rPr>
              <a:t>class or </a:t>
            </a:r>
            <a:r>
              <a:rPr sz="1400" spc="-10" dirty="0">
                <a:latin typeface="Calibri"/>
                <a:cs typeface="Calibri"/>
              </a:rPr>
              <a:t>equivalent knowledge 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187325" algn="l"/>
              </a:tabLst>
            </a:pP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5"/>
              </a:rPr>
              <a:t>GCO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5"/>
              </a:rPr>
              <a:t>201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400" spc="-5" dirty="0">
                <a:latin typeface="Calibri"/>
                <a:cs typeface="Calibri"/>
              </a:rPr>
              <a:t>class or </a:t>
            </a:r>
            <a:r>
              <a:rPr sz="1400" spc="-10" dirty="0">
                <a:latin typeface="Calibri"/>
                <a:cs typeface="Calibri"/>
              </a:rPr>
              <a:t>equivalent knowledge  </a:t>
            </a:r>
            <a:br>
              <a:rPr lang="en-US" sz="1400" spc="-10" dirty="0">
                <a:latin typeface="Calibri"/>
                <a:cs typeface="Calibri"/>
              </a:rPr>
            </a:br>
            <a:r>
              <a:rPr lang="en-US" sz="1400" spc="-10" dirty="0">
                <a:latin typeface="Calibri"/>
                <a:cs typeface="Calibri"/>
              </a:rPr>
              <a:t>Recommended</a:t>
            </a:r>
            <a:r>
              <a:rPr sz="1400" spc="-5" dirty="0"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171450" marR="73025" indent="-159385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187325" algn="l"/>
              </a:tabLst>
            </a:pP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GCO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203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GCO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204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400" spc="-5" dirty="0">
                <a:latin typeface="Calibri"/>
                <a:cs typeface="Calibri"/>
              </a:rPr>
              <a:t>classes or equivalent </a:t>
            </a:r>
            <a:r>
              <a:rPr sz="1400" spc="-10" dirty="0">
                <a:latin typeface="Calibri"/>
                <a:cs typeface="Calibri"/>
              </a:rPr>
              <a:t>knowledge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17795" y="5277883"/>
            <a:ext cx="331597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400" u="sng" spc="-10" dirty="0">
                <a:latin typeface="Calibri"/>
                <a:cs typeface="Calibri"/>
              </a:rPr>
              <a:t>Presenter</a:t>
            </a:r>
            <a:r>
              <a:rPr sz="1400" spc="-10" dirty="0">
                <a:latin typeface="Calibri"/>
                <a:cs typeface="Calibri"/>
              </a:rPr>
              <a:t>:</a:t>
            </a:r>
            <a:br>
              <a:rPr lang="en-US" sz="1400" spc="-10" dirty="0">
                <a:latin typeface="Calibri"/>
                <a:cs typeface="Calibri"/>
              </a:rPr>
            </a:br>
            <a:r>
              <a:rPr sz="1400" spc="-5" dirty="0"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Allison Gottlieb</a:t>
            </a:r>
            <a:r>
              <a:rPr sz="1400" spc="-5" dirty="0">
                <a:latin typeface="Calibri"/>
                <a:cs typeface="Calibri"/>
              </a:rPr>
              <a:t>, </a:t>
            </a:r>
            <a:r>
              <a:rPr sz="1400" spc="-20" dirty="0">
                <a:latin typeface="Calibri"/>
                <a:cs typeface="Calibri"/>
              </a:rPr>
              <a:t>Director,  </a:t>
            </a:r>
            <a:r>
              <a:rPr sz="1400" spc="-10" dirty="0">
                <a:latin typeface="Calibri"/>
                <a:cs typeface="Calibri"/>
              </a:rPr>
              <a:t>Sponsored </a:t>
            </a:r>
            <a:r>
              <a:rPr sz="1400" spc="-15" dirty="0">
                <a:latin typeface="Calibri"/>
                <a:cs typeface="Calibri"/>
              </a:rPr>
              <a:t>Programs </a:t>
            </a:r>
            <a:r>
              <a:rPr sz="1400" spc="-10" dirty="0">
                <a:latin typeface="Calibri"/>
                <a:cs typeface="Calibri"/>
              </a:rPr>
              <a:t>Education </a:t>
            </a:r>
            <a:r>
              <a:rPr sz="1400" spc="-5" dirty="0">
                <a:latin typeface="Calibri"/>
                <a:cs typeface="Calibri"/>
              </a:rPr>
              <a:t>and  Communications, </a:t>
            </a:r>
            <a:r>
              <a:rPr sz="1400" spc="-10" dirty="0">
                <a:latin typeface="Calibri"/>
                <a:cs typeface="Calibri"/>
              </a:rPr>
              <a:t>Grants </a:t>
            </a:r>
            <a:r>
              <a:rPr sz="1400" spc="-5" dirty="0">
                <a:latin typeface="Calibri"/>
                <a:cs typeface="Calibri"/>
              </a:rPr>
              <a:t>and </a:t>
            </a:r>
            <a:r>
              <a:rPr sz="1400" spc="-10" dirty="0">
                <a:latin typeface="Calibri"/>
                <a:cs typeface="Calibri"/>
              </a:rPr>
              <a:t>Contracts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Office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8" name="object 9">
            <a:extLst>
              <a:ext uri="{FF2B5EF4-FFF2-40B4-BE49-F238E27FC236}">
                <a16:creationId xmlns:a16="http://schemas.microsoft.com/office/drawing/2014/main" id="{F8AEE60B-3C88-56AF-1219-28CF7E5CC94E}"/>
              </a:ext>
            </a:extLst>
          </p:cNvPr>
          <p:cNvSpPr txBox="1"/>
          <p:nvPr/>
        </p:nvSpPr>
        <p:spPr>
          <a:xfrm>
            <a:off x="5117795" y="6343650"/>
            <a:ext cx="2829478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Please contact 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  <a:hlinkClick r:id="rId8"/>
              </a:rPr>
              <a:t>allison.gottlieb@mssm.edu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DBBF5FD-C8EF-0EE6-61DF-1756C79F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02" y="-37059"/>
            <a:ext cx="756851" cy="990600"/>
          </a:xfrm>
          <a:prstGeom prst="rect">
            <a:avLst/>
          </a:prstGeom>
        </p:spPr>
      </p:pic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99120" y="179323"/>
            <a:ext cx="640080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5" dirty="0">
                <a:latin typeface="Calibri"/>
                <a:cs typeface="Calibri"/>
              </a:rPr>
              <a:t>rev.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lang="en-US" sz="800" spc="-40" dirty="0">
                <a:latin typeface="Calibri"/>
                <a:cs typeface="Calibri"/>
              </a:rPr>
              <a:t>11</a:t>
            </a:r>
            <a:r>
              <a:rPr sz="800" spc="-10" dirty="0">
                <a:latin typeface="Calibri"/>
                <a:cs typeface="Calibri"/>
              </a:rPr>
              <a:t>/202</a:t>
            </a:r>
            <a:r>
              <a:rPr lang="en-US" sz="800" spc="-10" dirty="0">
                <a:latin typeface="Calibri"/>
                <a:cs typeface="Calibri"/>
              </a:rPr>
              <a:t>6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1711" y="279741"/>
            <a:ext cx="0" cy="421640"/>
          </a:xfrm>
          <a:custGeom>
            <a:avLst/>
            <a:gdLst/>
            <a:ahLst/>
            <a:cxnLst/>
            <a:rect l="l" t="t" r="r" b="b"/>
            <a:pathLst>
              <a:path h="421640">
                <a:moveTo>
                  <a:pt x="0" y="0"/>
                </a:moveTo>
                <a:lnTo>
                  <a:pt x="0" y="42164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1" y="2236471"/>
            <a:ext cx="210311" cy="20192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610613"/>
            <a:ext cx="260603" cy="2087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8441" y="2846071"/>
            <a:ext cx="210311" cy="20192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048000"/>
            <a:ext cx="260591" cy="2087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F1E5E35-9AA1-5353-D400-D8C714F5A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53838" y="4831050"/>
            <a:ext cx="1463167" cy="350550"/>
          </a:xfrm>
          <a:prstGeom prst="rect">
            <a:avLst/>
          </a:prstGeom>
        </p:spPr>
      </p:pic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0" y="6343650"/>
            <a:ext cx="304800" cy="285750"/>
          </a:xfrm>
          <a:custGeom>
            <a:avLst/>
            <a:gdLst/>
            <a:ahLst/>
            <a:cxnLst/>
            <a:rect l="l" t="t" r="r" b="b"/>
            <a:pathLst>
              <a:path w="304800" h="285750">
                <a:moveTo>
                  <a:pt x="152400" y="0"/>
                </a:moveTo>
                <a:lnTo>
                  <a:pt x="104231" y="7284"/>
                </a:lnTo>
                <a:lnTo>
                  <a:pt x="62396" y="27567"/>
                </a:lnTo>
                <a:lnTo>
                  <a:pt x="29405" y="58495"/>
                </a:lnTo>
                <a:lnTo>
                  <a:pt x="7769" y="97716"/>
                </a:lnTo>
                <a:lnTo>
                  <a:pt x="0" y="142875"/>
                </a:lnTo>
                <a:lnTo>
                  <a:pt x="7769" y="188033"/>
                </a:lnTo>
                <a:lnTo>
                  <a:pt x="29405" y="227254"/>
                </a:lnTo>
                <a:lnTo>
                  <a:pt x="62396" y="258182"/>
                </a:lnTo>
                <a:lnTo>
                  <a:pt x="104231" y="278465"/>
                </a:lnTo>
                <a:lnTo>
                  <a:pt x="152400" y="285750"/>
                </a:lnTo>
                <a:lnTo>
                  <a:pt x="200568" y="278465"/>
                </a:lnTo>
                <a:lnTo>
                  <a:pt x="242403" y="258182"/>
                </a:lnTo>
                <a:lnTo>
                  <a:pt x="275394" y="227254"/>
                </a:lnTo>
                <a:lnTo>
                  <a:pt x="297030" y="188033"/>
                </a:lnTo>
                <a:lnTo>
                  <a:pt x="304800" y="142875"/>
                </a:lnTo>
                <a:lnTo>
                  <a:pt x="297030" y="97716"/>
                </a:lnTo>
                <a:lnTo>
                  <a:pt x="275394" y="58495"/>
                </a:lnTo>
                <a:lnTo>
                  <a:pt x="242403" y="27567"/>
                </a:lnTo>
                <a:lnTo>
                  <a:pt x="200568" y="7284"/>
                </a:lnTo>
                <a:lnTo>
                  <a:pt x="15240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0" y="6343650"/>
            <a:ext cx="304800" cy="285750"/>
          </a:xfrm>
          <a:custGeom>
            <a:avLst/>
            <a:gdLst/>
            <a:ahLst/>
            <a:cxnLst/>
            <a:rect l="l" t="t" r="r" b="b"/>
            <a:pathLst>
              <a:path w="304800" h="285750">
                <a:moveTo>
                  <a:pt x="0" y="142875"/>
                </a:moveTo>
                <a:lnTo>
                  <a:pt x="7769" y="97716"/>
                </a:lnTo>
                <a:lnTo>
                  <a:pt x="29405" y="58495"/>
                </a:lnTo>
                <a:lnTo>
                  <a:pt x="62396" y="27567"/>
                </a:lnTo>
                <a:lnTo>
                  <a:pt x="104231" y="7284"/>
                </a:lnTo>
                <a:lnTo>
                  <a:pt x="152400" y="0"/>
                </a:lnTo>
                <a:lnTo>
                  <a:pt x="200568" y="7284"/>
                </a:lnTo>
                <a:lnTo>
                  <a:pt x="242403" y="27567"/>
                </a:lnTo>
                <a:lnTo>
                  <a:pt x="275394" y="58495"/>
                </a:lnTo>
                <a:lnTo>
                  <a:pt x="297030" y="97716"/>
                </a:lnTo>
                <a:lnTo>
                  <a:pt x="304800" y="142875"/>
                </a:lnTo>
                <a:lnTo>
                  <a:pt x="297030" y="188033"/>
                </a:lnTo>
                <a:lnTo>
                  <a:pt x="275394" y="227254"/>
                </a:lnTo>
                <a:lnTo>
                  <a:pt x="242403" y="258182"/>
                </a:lnTo>
                <a:lnTo>
                  <a:pt x="200568" y="278465"/>
                </a:lnTo>
                <a:lnTo>
                  <a:pt x="152400" y="285750"/>
                </a:lnTo>
                <a:lnTo>
                  <a:pt x="104231" y="278465"/>
                </a:lnTo>
                <a:lnTo>
                  <a:pt x="62396" y="258182"/>
                </a:lnTo>
                <a:lnTo>
                  <a:pt x="29405" y="227254"/>
                </a:lnTo>
                <a:lnTo>
                  <a:pt x="7769" y="188033"/>
                </a:lnTo>
                <a:lnTo>
                  <a:pt x="0" y="142875"/>
                </a:lnTo>
                <a:close/>
              </a:path>
            </a:pathLst>
          </a:custGeom>
          <a:ln w="57150">
            <a:solidFill>
              <a:srgbClr val="66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2600" y="6343650"/>
            <a:ext cx="304800" cy="285750"/>
          </a:xfrm>
          <a:custGeom>
            <a:avLst/>
            <a:gdLst/>
            <a:ahLst/>
            <a:cxnLst/>
            <a:rect l="l" t="t" r="r" b="b"/>
            <a:pathLst>
              <a:path w="304800" h="285750">
                <a:moveTo>
                  <a:pt x="152400" y="0"/>
                </a:moveTo>
                <a:lnTo>
                  <a:pt x="104231" y="7284"/>
                </a:lnTo>
                <a:lnTo>
                  <a:pt x="62396" y="27567"/>
                </a:lnTo>
                <a:lnTo>
                  <a:pt x="29405" y="58495"/>
                </a:lnTo>
                <a:lnTo>
                  <a:pt x="7769" y="97716"/>
                </a:lnTo>
                <a:lnTo>
                  <a:pt x="0" y="142875"/>
                </a:lnTo>
                <a:lnTo>
                  <a:pt x="7769" y="188033"/>
                </a:lnTo>
                <a:lnTo>
                  <a:pt x="29405" y="227254"/>
                </a:lnTo>
                <a:lnTo>
                  <a:pt x="62396" y="258182"/>
                </a:lnTo>
                <a:lnTo>
                  <a:pt x="104231" y="278465"/>
                </a:lnTo>
                <a:lnTo>
                  <a:pt x="152400" y="285750"/>
                </a:lnTo>
                <a:lnTo>
                  <a:pt x="200568" y="278465"/>
                </a:lnTo>
                <a:lnTo>
                  <a:pt x="242403" y="258182"/>
                </a:lnTo>
                <a:lnTo>
                  <a:pt x="275394" y="227254"/>
                </a:lnTo>
                <a:lnTo>
                  <a:pt x="297030" y="188033"/>
                </a:lnTo>
                <a:lnTo>
                  <a:pt x="304800" y="142875"/>
                </a:lnTo>
                <a:lnTo>
                  <a:pt x="297030" y="97716"/>
                </a:lnTo>
                <a:lnTo>
                  <a:pt x="275394" y="58495"/>
                </a:lnTo>
                <a:lnTo>
                  <a:pt x="242403" y="27567"/>
                </a:lnTo>
                <a:lnTo>
                  <a:pt x="200568" y="7284"/>
                </a:lnTo>
                <a:lnTo>
                  <a:pt x="15240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2600" y="6343650"/>
            <a:ext cx="304800" cy="285750"/>
          </a:xfrm>
          <a:custGeom>
            <a:avLst/>
            <a:gdLst/>
            <a:ahLst/>
            <a:cxnLst/>
            <a:rect l="l" t="t" r="r" b="b"/>
            <a:pathLst>
              <a:path w="304800" h="285750">
                <a:moveTo>
                  <a:pt x="0" y="142875"/>
                </a:moveTo>
                <a:lnTo>
                  <a:pt x="7769" y="97716"/>
                </a:lnTo>
                <a:lnTo>
                  <a:pt x="29405" y="58495"/>
                </a:lnTo>
                <a:lnTo>
                  <a:pt x="62396" y="27567"/>
                </a:lnTo>
                <a:lnTo>
                  <a:pt x="104231" y="7284"/>
                </a:lnTo>
                <a:lnTo>
                  <a:pt x="152400" y="0"/>
                </a:lnTo>
                <a:lnTo>
                  <a:pt x="200568" y="7284"/>
                </a:lnTo>
                <a:lnTo>
                  <a:pt x="242403" y="27567"/>
                </a:lnTo>
                <a:lnTo>
                  <a:pt x="275394" y="58495"/>
                </a:lnTo>
                <a:lnTo>
                  <a:pt x="297030" y="97716"/>
                </a:lnTo>
                <a:lnTo>
                  <a:pt x="304800" y="142875"/>
                </a:lnTo>
                <a:lnTo>
                  <a:pt x="297030" y="188033"/>
                </a:lnTo>
                <a:lnTo>
                  <a:pt x="275394" y="227254"/>
                </a:lnTo>
                <a:lnTo>
                  <a:pt x="242403" y="258182"/>
                </a:lnTo>
                <a:lnTo>
                  <a:pt x="200568" y="278465"/>
                </a:lnTo>
                <a:lnTo>
                  <a:pt x="152400" y="285750"/>
                </a:lnTo>
                <a:lnTo>
                  <a:pt x="104231" y="278465"/>
                </a:lnTo>
                <a:lnTo>
                  <a:pt x="62396" y="258182"/>
                </a:lnTo>
                <a:lnTo>
                  <a:pt x="29405" y="227254"/>
                </a:lnTo>
                <a:lnTo>
                  <a:pt x="7769" y="188033"/>
                </a:lnTo>
                <a:lnTo>
                  <a:pt x="0" y="142875"/>
                </a:lnTo>
                <a:close/>
              </a:path>
            </a:pathLst>
          </a:custGeom>
          <a:ln w="57150">
            <a:solidFill>
              <a:srgbClr val="3333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625" y="6493257"/>
            <a:ext cx="1885950" cy="457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01050" y="5924550"/>
            <a:ext cx="742950" cy="9334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146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GCO 301: Preparing Grants with Subrecipients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GCO 301: Preparing Grants with Subwawards</dc:title>
  <dc:creator>Gottlieb, Allison</dc:creator>
  <cp:lastModifiedBy>Gottlieb, Allison</cp:lastModifiedBy>
  <cp:revision>9</cp:revision>
  <dcterms:created xsi:type="dcterms:W3CDTF">2026-02-09T08:26:00Z</dcterms:created>
  <dcterms:modified xsi:type="dcterms:W3CDTF">2026-11-01T10:07:38Z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2025-11-02T00:00:00Z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2026-02-09T00:00:00Z</vt:filetime>
  </property>
</Properties>
</file>