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2918400" cy="32918400"/>
  <p:notesSz cx="6858000" cy="9144000"/>
  <p:defaultTextStyle>
    <a:defPPr>
      <a:defRPr lang="en-US"/>
    </a:defPPr>
    <a:lvl1pPr marL="0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80957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61915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42872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23830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404787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85744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66702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47659" algn="l" defTabSz="1880957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DB"/>
    <a:srgbClr val="FFFDFF"/>
    <a:srgbClr val="1C1F5A"/>
    <a:srgbClr val="D8117D"/>
    <a:srgbClr val="151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/>
    <p:restoredTop sz="94655"/>
  </p:normalViewPr>
  <p:slideViewPr>
    <p:cSldViewPr snapToGrid="0" snapToObjects="1">
      <p:cViewPr varScale="1">
        <p:scale>
          <a:sx n="36" d="100"/>
          <a:sy n="36" d="100"/>
        </p:scale>
        <p:origin x="1888" y="304"/>
      </p:cViewPr>
      <p:guideLst>
        <p:guide orient="horz" pos="10368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0226043"/>
            <a:ext cx="2798064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8653760"/>
            <a:ext cx="2304288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80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6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42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23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404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66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47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54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235387" y="7383786"/>
            <a:ext cx="31106743" cy="1572844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0" y="7383786"/>
            <a:ext cx="92771597" cy="1572844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3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9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1153123"/>
            <a:ext cx="27980640" cy="6537960"/>
          </a:xfrm>
        </p:spPr>
        <p:txBody>
          <a:bodyPr anchor="t"/>
          <a:lstStyle>
            <a:lvl1pPr algn="l">
              <a:defRPr sz="16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3952226"/>
            <a:ext cx="27980640" cy="7200897"/>
          </a:xfrm>
        </p:spPr>
        <p:txBody>
          <a:bodyPr anchor="b"/>
          <a:lstStyle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80957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6191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42872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4pPr>
            <a:lvl5pPr marL="752383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5pPr>
            <a:lvl6pPr marL="9404787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6pPr>
            <a:lvl7pPr marL="11285744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7pPr>
            <a:lvl8pPr marL="13166702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8pPr>
            <a:lvl9pPr marL="15047659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79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2" y="43014906"/>
            <a:ext cx="61939170" cy="121653297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02962" y="43014906"/>
            <a:ext cx="61939170" cy="121653297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78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318263"/>
            <a:ext cx="2962656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7368543"/>
            <a:ext cx="14544677" cy="3070857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80957" indent="0">
              <a:buNone/>
              <a:defRPr sz="8200" b="1"/>
            </a:lvl2pPr>
            <a:lvl3pPr marL="3761915" indent="0">
              <a:buNone/>
              <a:defRPr sz="7400" b="1"/>
            </a:lvl3pPr>
            <a:lvl4pPr marL="5642872" indent="0">
              <a:buNone/>
              <a:defRPr sz="6600" b="1"/>
            </a:lvl4pPr>
            <a:lvl5pPr marL="7523830" indent="0">
              <a:buNone/>
              <a:defRPr sz="6600" b="1"/>
            </a:lvl5pPr>
            <a:lvl6pPr marL="9404787" indent="0">
              <a:buNone/>
              <a:defRPr sz="6600" b="1"/>
            </a:lvl6pPr>
            <a:lvl7pPr marL="11285744" indent="0">
              <a:buNone/>
              <a:defRPr sz="6600" b="1"/>
            </a:lvl7pPr>
            <a:lvl8pPr marL="13166702" indent="0">
              <a:buNone/>
              <a:defRPr sz="6600" b="1"/>
            </a:lvl8pPr>
            <a:lvl9pPr marL="15047659" indent="0">
              <a:buNone/>
              <a:defRPr sz="6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10439400"/>
            <a:ext cx="14544677" cy="18966183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7368543"/>
            <a:ext cx="14550390" cy="3070857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80957" indent="0">
              <a:buNone/>
              <a:defRPr sz="8200" b="1"/>
            </a:lvl2pPr>
            <a:lvl3pPr marL="3761915" indent="0">
              <a:buNone/>
              <a:defRPr sz="7400" b="1"/>
            </a:lvl3pPr>
            <a:lvl4pPr marL="5642872" indent="0">
              <a:buNone/>
              <a:defRPr sz="6600" b="1"/>
            </a:lvl4pPr>
            <a:lvl5pPr marL="7523830" indent="0">
              <a:buNone/>
              <a:defRPr sz="6600" b="1"/>
            </a:lvl5pPr>
            <a:lvl6pPr marL="9404787" indent="0">
              <a:buNone/>
              <a:defRPr sz="6600" b="1"/>
            </a:lvl6pPr>
            <a:lvl7pPr marL="11285744" indent="0">
              <a:buNone/>
              <a:defRPr sz="6600" b="1"/>
            </a:lvl7pPr>
            <a:lvl8pPr marL="13166702" indent="0">
              <a:buNone/>
              <a:defRPr sz="6600" b="1"/>
            </a:lvl8pPr>
            <a:lvl9pPr marL="15047659" indent="0">
              <a:buNone/>
              <a:defRPr sz="6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10439400"/>
            <a:ext cx="14550390" cy="18966183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1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926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10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1310640"/>
            <a:ext cx="10829927" cy="5577840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310643"/>
            <a:ext cx="18402300" cy="28094943"/>
          </a:xfrm>
        </p:spPr>
        <p:txBody>
          <a:bodyPr/>
          <a:lstStyle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6888483"/>
            <a:ext cx="10829927" cy="22517103"/>
          </a:xfrm>
        </p:spPr>
        <p:txBody>
          <a:bodyPr/>
          <a:lstStyle>
            <a:lvl1pPr marL="0" indent="0">
              <a:buNone/>
              <a:defRPr sz="5700"/>
            </a:lvl1pPr>
            <a:lvl2pPr marL="1880957" indent="0">
              <a:buNone/>
              <a:defRPr sz="5000"/>
            </a:lvl2pPr>
            <a:lvl3pPr marL="3761915" indent="0">
              <a:buNone/>
              <a:defRPr sz="4100"/>
            </a:lvl3pPr>
            <a:lvl4pPr marL="5642872" indent="0">
              <a:buNone/>
              <a:defRPr sz="3700"/>
            </a:lvl4pPr>
            <a:lvl5pPr marL="7523830" indent="0">
              <a:buNone/>
              <a:defRPr sz="3700"/>
            </a:lvl5pPr>
            <a:lvl6pPr marL="9404787" indent="0">
              <a:buNone/>
              <a:defRPr sz="3700"/>
            </a:lvl6pPr>
            <a:lvl7pPr marL="11285744" indent="0">
              <a:buNone/>
              <a:defRPr sz="3700"/>
            </a:lvl7pPr>
            <a:lvl8pPr marL="13166702" indent="0">
              <a:buNone/>
              <a:defRPr sz="3700"/>
            </a:lvl8pPr>
            <a:lvl9pPr marL="15047659" indent="0">
              <a:buNone/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6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23042880"/>
            <a:ext cx="19751040" cy="2720343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2941320"/>
            <a:ext cx="19751040" cy="19751040"/>
          </a:xfrm>
        </p:spPr>
        <p:txBody>
          <a:bodyPr/>
          <a:lstStyle>
            <a:lvl1pPr marL="0" indent="0">
              <a:buNone/>
              <a:defRPr sz="13200"/>
            </a:lvl1pPr>
            <a:lvl2pPr marL="1880957" indent="0">
              <a:buNone/>
              <a:defRPr sz="11500"/>
            </a:lvl2pPr>
            <a:lvl3pPr marL="3761915" indent="0">
              <a:buNone/>
              <a:defRPr sz="9900"/>
            </a:lvl3pPr>
            <a:lvl4pPr marL="5642872" indent="0">
              <a:buNone/>
              <a:defRPr sz="8200"/>
            </a:lvl4pPr>
            <a:lvl5pPr marL="7523830" indent="0">
              <a:buNone/>
              <a:defRPr sz="8200"/>
            </a:lvl5pPr>
            <a:lvl6pPr marL="9404787" indent="0">
              <a:buNone/>
              <a:defRPr sz="8200"/>
            </a:lvl6pPr>
            <a:lvl7pPr marL="11285744" indent="0">
              <a:buNone/>
              <a:defRPr sz="8200"/>
            </a:lvl7pPr>
            <a:lvl8pPr marL="13166702" indent="0">
              <a:buNone/>
              <a:defRPr sz="8200"/>
            </a:lvl8pPr>
            <a:lvl9pPr marL="15047659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25763223"/>
            <a:ext cx="19751040" cy="3863337"/>
          </a:xfrm>
        </p:spPr>
        <p:txBody>
          <a:bodyPr/>
          <a:lstStyle>
            <a:lvl1pPr marL="0" indent="0">
              <a:buNone/>
              <a:defRPr sz="5700"/>
            </a:lvl1pPr>
            <a:lvl2pPr marL="1880957" indent="0">
              <a:buNone/>
              <a:defRPr sz="5000"/>
            </a:lvl2pPr>
            <a:lvl3pPr marL="3761915" indent="0">
              <a:buNone/>
              <a:defRPr sz="4100"/>
            </a:lvl3pPr>
            <a:lvl4pPr marL="5642872" indent="0">
              <a:buNone/>
              <a:defRPr sz="3700"/>
            </a:lvl4pPr>
            <a:lvl5pPr marL="7523830" indent="0">
              <a:buNone/>
              <a:defRPr sz="3700"/>
            </a:lvl5pPr>
            <a:lvl6pPr marL="9404787" indent="0">
              <a:buNone/>
              <a:defRPr sz="3700"/>
            </a:lvl6pPr>
            <a:lvl7pPr marL="11285744" indent="0">
              <a:buNone/>
              <a:defRPr sz="3700"/>
            </a:lvl7pPr>
            <a:lvl8pPr marL="13166702" indent="0">
              <a:buNone/>
              <a:defRPr sz="3700"/>
            </a:lvl8pPr>
            <a:lvl9pPr marL="15047659" indent="0">
              <a:buNone/>
              <a:defRPr sz="3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67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1318263"/>
            <a:ext cx="29626560" cy="5486400"/>
          </a:xfrm>
          <a:prstGeom prst="rect">
            <a:avLst/>
          </a:prstGeom>
        </p:spPr>
        <p:txBody>
          <a:bodyPr vert="horz" lIns="376191" tIns="188096" rIns="376191" bIns="1880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7680963"/>
            <a:ext cx="29626560" cy="21724623"/>
          </a:xfrm>
          <a:prstGeom prst="rect">
            <a:avLst/>
          </a:prstGeom>
        </p:spPr>
        <p:txBody>
          <a:bodyPr vert="horz" lIns="376191" tIns="188096" rIns="376191" bIns="1880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30510483"/>
            <a:ext cx="7680960" cy="1752600"/>
          </a:xfrm>
          <a:prstGeom prst="rect">
            <a:avLst/>
          </a:prstGeom>
        </p:spPr>
        <p:txBody>
          <a:bodyPr vert="horz" lIns="376191" tIns="188096" rIns="376191" bIns="188096" rtlCol="0" anchor="ctr"/>
          <a:lstStyle>
            <a:lvl1pPr algn="l">
              <a:defRPr sz="5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879C6-5212-2645-8819-E64284537EFF}" type="datetimeFigureOut">
              <a:rPr lang="en-US" smtClean="0"/>
              <a:t>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30510483"/>
            <a:ext cx="10424160" cy="1752600"/>
          </a:xfrm>
          <a:prstGeom prst="rect">
            <a:avLst/>
          </a:prstGeom>
        </p:spPr>
        <p:txBody>
          <a:bodyPr vert="horz" lIns="376191" tIns="188096" rIns="376191" bIns="188096" rtlCol="0" anchor="ctr"/>
          <a:lstStyle>
            <a:lvl1pPr algn="ctr">
              <a:defRPr sz="5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30510483"/>
            <a:ext cx="7680960" cy="1752600"/>
          </a:xfrm>
          <a:prstGeom prst="rect">
            <a:avLst/>
          </a:prstGeom>
        </p:spPr>
        <p:txBody>
          <a:bodyPr vert="horz" lIns="376191" tIns="188096" rIns="376191" bIns="188096" rtlCol="0" anchor="ctr"/>
          <a:lstStyle>
            <a:lvl1pPr algn="r">
              <a:defRPr sz="5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55B4B-DD9C-C149-8916-6A50420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80957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0718" indent="-1410718" algn="l" defTabSz="1880957" rtl="0" eaLnBrk="1" latinLnBrk="0" hangingPunct="1">
        <a:spcBef>
          <a:spcPct val="20000"/>
        </a:spcBef>
        <a:buFont typeface="Arial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6556" indent="-1175598" algn="l" defTabSz="1880957" rtl="0" eaLnBrk="1" latinLnBrk="0" hangingPunct="1">
        <a:spcBef>
          <a:spcPct val="20000"/>
        </a:spcBef>
        <a:buFont typeface="Arial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702393" indent="-940479" algn="l" defTabSz="1880957" rtl="0" eaLnBrk="1" latinLnBrk="0" hangingPunct="1">
        <a:spcBef>
          <a:spcPct val="20000"/>
        </a:spcBef>
        <a:buFont typeface="Arial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351" indent="-940479" algn="l" defTabSz="1880957" rtl="0" eaLnBrk="1" latinLnBrk="0" hangingPunct="1">
        <a:spcBef>
          <a:spcPct val="20000"/>
        </a:spcBef>
        <a:buFont typeface="Arial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64308" indent="-940479" algn="l" defTabSz="1880957" rtl="0" eaLnBrk="1" latinLnBrk="0" hangingPunct="1">
        <a:spcBef>
          <a:spcPct val="20000"/>
        </a:spcBef>
        <a:buFont typeface="Arial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45266" indent="-940479" algn="l" defTabSz="1880957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26223" indent="-940479" algn="l" defTabSz="1880957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107180" indent="-940479" algn="l" defTabSz="1880957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88138" indent="-940479" algn="l" defTabSz="1880957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80957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61915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42872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23830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404787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85744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66702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47659" algn="l" defTabSz="1880957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211381" y="-4"/>
            <a:ext cx="31619022" cy="32918404"/>
            <a:chOff x="1211383" y="-4"/>
            <a:chExt cx="31619022" cy="32918404"/>
          </a:xfrm>
          <a:solidFill>
            <a:srgbClr val="00A3DB"/>
          </a:solidFill>
          <a:effectLst/>
        </p:grpSpPr>
        <p:sp>
          <p:nvSpPr>
            <p:cNvPr id="10" name="Triangle 9"/>
            <p:cNvSpPr/>
            <p:nvPr/>
          </p:nvSpPr>
          <p:spPr>
            <a:xfrm>
              <a:off x="1211383" y="-4"/>
              <a:ext cx="15538811" cy="32918404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6750194" y="-3"/>
              <a:ext cx="16080211" cy="3291840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ight Triangle 15"/>
          <p:cNvSpPr/>
          <p:nvPr/>
        </p:nvSpPr>
        <p:spPr>
          <a:xfrm>
            <a:off x="-1" y="7754112"/>
            <a:ext cx="13130785" cy="25164288"/>
          </a:xfrm>
          <a:prstGeom prst="rtTriangle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-1" y="23066477"/>
            <a:ext cx="4754882" cy="9851923"/>
          </a:xfrm>
          <a:prstGeom prst="rtTriangle">
            <a:avLst/>
          </a:prstGeom>
          <a:solidFill>
            <a:srgbClr val="D811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14"/>
          <p:cNvSpPr/>
          <p:nvPr/>
        </p:nvSpPr>
        <p:spPr>
          <a:xfrm>
            <a:off x="1211382" y="29199203"/>
            <a:ext cx="3543498" cy="3719197"/>
          </a:xfrm>
          <a:prstGeom prst="triangle">
            <a:avLst>
              <a:gd name="adj" fmla="val 49293"/>
            </a:avLst>
          </a:prstGeom>
          <a:solidFill>
            <a:srgbClr val="1C1F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376"/>
          <p:cNvSpPr txBox="1">
            <a:spLocks noChangeArrowheads="1"/>
          </p:cNvSpPr>
          <p:nvPr/>
        </p:nvSpPr>
        <p:spPr bwMode="auto">
          <a:xfrm>
            <a:off x="11387878" y="5847348"/>
            <a:ext cx="10054648" cy="26517600"/>
          </a:xfrm>
          <a:prstGeom prst="round2SameRect">
            <a:avLst>
              <a:gd name="adj1" fmla="val 4445"/>
              <a:gd name="adj2" fmla="val 1667"/>
            </a:avLst>
          </a:prstGeom>
          <a:solidFill>
            <a:schemeClr val="bg1"/>
          </a:solidFill>
          <a:ln w="38100">
            <a:solidFill>
              <a:srgbClr val="221E72"/>
            </a:solidFill>
            <a:miter lim="800000"/>
            <a:headEnd/>
            <a:tailEnd/>
          </a:ln>
        </p:spPr>
        <p:txBody>
          <a:bodyPr lIns="783732" tIns="783732" rIns="783732" bIns="783732"/>
          <a:lstStyle/>
          <a:p>
            <a:pPr>
              <a:spcBef>
                <a:spcPct val="10000"/>
              </a:spcBef>
              <a:tabLst>
                <a:tab pos="428604" algn="l"/>
              </a:tabLst>
            </a:pPr>
            <a:endParaRPr lang="en-US" sz="2200">
              <a:latin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57200" y="14954502"/>
            <a:ext cx="10580914" cy="17349213"/>
          </a:xfrm>
          <a:prstGeom prst="round2SameRect">
            <a:avLst>
              <a:gd name="adj1" fmla="val 4013"/>
              <a:gd name="adj2" fmla="val 2160"/>
            </a:avLst>
          </a:prstGeom>
          <a:solidFill>
            <a:schemeClr val="bg1"/>
          </a:solidFill>
          <a:ln w="38100">
            <a:solidFill>
              <a:srgbClr val="221E72"/>
            </a:solidFill>
            <a:miter lim="800000"/>
            <a:headEnd/>
            <a:tailEnd/>
          </a:ln>
        </p:spPr>
        <p:txBody>
          <a:bodyPr lIns="783732" tIns="391866" rIns="783732" bIns="783732"/>
          <a:lstStyle/>
          <a:p>
            <a:pPr>
              <a:tabLst>
                <a:tab pos="435407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>
                <a:latin typeface="Times New Roman" pitchFamily="18" charset="0"/>
                <a:cs typeface="Times New Roman" pitchFamily="18" charset="0"/>
              </a:rPr>
            </a:b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87"/>
          <p:cNvSpPr txBox="1">
            <a:spLocks noChangeArrowheads="1"/>
          </p:cNvSpPr>
          <p:nvPr/>
        </p:nvSpPr>
        <p:spPr bwMode="auto">
          <a:xfrm>
            <a:off x="21804954" y="21200286"/>
            <a:ext cx="10580914" cy="4506686"/>
          </a:xfrm>
          <a:prstGeom prst="round2SameRect">
            <a:avLst>
              <a:gd name="adj1" fmla="val 10513"/>
              <a:gd name="adj2" fmla="val 6923"/>
            </a:avLst>
          </a:prstGeom>
          <a:solidFill>
            <a:schemeClr val="bg1"/>
          </a:solidFill>
          <a:ln w="38100">
            <a:solidFill>
              <a:srgbClr val="221E72"/>
            </a:solidFill>
            <a:miter lim="800000"/>
            <a:headEnd/>
            <a:tailEnd/>
          </a:ln>
        </p:spPr>
        <p:txBody>
          <a:bodyPr lIns="783732" tIns="391866" rIns="783732" bIns="783732"/>
          <a:lstStyle/>
          <a:p>
            <a:pPr>
              <a:tabLst>
                <a:tab pos="435407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>
                <a:latin typeface="Times New Roman" pitchFamily="18" charset="0"/>
                <a:cs typeface="Times New Roman" pitchFamily="18" charset="0"/>
              </a:rPr>
            </a:b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387"/>
          <p:cNvSpPr txBox="1">
            <a:spLocks noChangeArrowheads="1"/>
          </p:cNvSpPr>
          <p:nvPr/>
        </p:nvSpPr>
        <p:spPr bwMode="auto">
          <a:xfrm>
            <a:off x="21799729" y="26015845"/>
            <a:ext cx="10580914" cy="6287870"/>
          </a:xfrm>
          <a:prstGeom prst="round2SameRect">
            <a:avLst>
              <a:gd name="adj1" fmla="val 7451"/>
              <a:gd name="adj2" fmla="val 2923"/>
            </a:avLst>
          </a:prstGeom>
          <a:solidFill>
            <a:schemeClr val="bg1"/>
          </a:solidFill>
          <a:ln w="38100">
            <a:solidFill>
              <a:srgbClr val="221E72"/>
            </a:solidFill>
            <a:miter lim="800000"/>
            <a:headEnd/>
            <a:tailEnd/>
          </a:ln>
        </p:spPr>
        <p:txBody>
          <a:bodyPr lIns="783732" tIns="391866" rIns="783732" bIns="783732"/>
          <a:lstStyle/>
          <a:p>
            <a:pPr>
              <a:tabLst>
                <a:tab pos="435407" algn="l"/>
              </a:tabLst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>
                <a:latin typeface="Times New Roman" pitchFamily="18" charset="0"/>
                <a:cs typeface="Times New Roman" pitchFamily="18" charset="0"/>
              </a:rPr>
            </a:b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86"/>
          <p:cNvSpPr txBox="1">
            <a:spLocks noChangeArrowheads="1"/>
          </p:cNvSpPr>
          <p:nvPr/>
        </p:nvSpPr>
        <p:spPr bwMode="auto">
          <a:xfrm>
            <a:off x="21799729" y="5786114"/>
            <a:ext cx="10580914" cy="15022286"/>
          </a:xfrm>
          <a:prstGeom prst="round2SameRect">
            <a:avLst>
              <a:gd name="adj1" fmla="val 5247"/>
              <a:gd name="adj2" fmla="val 2778"/>
            </a:avLst>
          </a:prstGeom>
          <a:solidFill>
            <a:schemeClr val="bg1"/>
          </a:solidFill>
          <a:ln w="38100">
            <a:solidFill>
              <a:srgbClr val="221E72"/>
            </a:solidFill>
            <a:miter lim="800000"/>
            <a:headEnd/>
            <a:tailEnd/>
          </a:ln>
        </p:spPr>
        <p:txBody>
          <a:bodyPr lIns="783732" tIns="391866" rIns="783732" bIns="783732"/>
          <a:lstStyle/>
          <a:p>
            <a:pPr lvl="1" algn="ctr">
              <a:lnSpc>
                <a:spcPct val="80000"/>
              </a:lnSpc>
              <a:spcBef>
                <a:spcPct val="50000"/>
              </a:spcBef>
              <a:buFontTx/>
              <a:buChar char="–"/>
              <a:tabLst>
                <a:tab pos="428604" algn="l"/>
              </a:tabLst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145" descr="C:\Users\Zichen\Desktop\MSSM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322" y="391886"/>
            <a:ext cx="2849336" cy="382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457200" y="5786115"/>
            <a:ext cx="10580914" cy="9009859"/>
          </a:xfrm>
          <a:prstGeom prst="round2SameRect">
            <a:avLst>
              <a:gd name="adj1" fmla="val 7349"/>
              <a:gd name="adj2" fmla="val 7562"/>
            </a:avLst>
          </a:prstGeom>
          <a:solidFill>
            <a:schemeClr val="bg1"/>
          </a:solidFill>
          <a:ln w="38100" cap="rnd">
            <a:solidFill>
              <a:srgbClr val="221E72"/>
            </a:solidFill>
            <a:round/>
            <a:headEnd/>
            <a:tailEnd/>
          </a:ln>
        </p:spPr>
        <p:txBody>
          <a:bodyPr lIns="783732" tIns="391866" rIns="783732" bIns="783732"/>
          <a:lstStyle/>
          <a:p>
            <a:pPr lvl="1" algn="ctr">
              <a:lnSpc>
                <a:spcPct val="80000"/>
              </a:lnSpc>
              <a:spcBef>
                <a:spcPct val="50000"/>
              </a:spcBef>
              <a:buFontTx/>
              <a:buChar char="–"/>
              <a:tabLst>
                <a:tab pos="428604" algn="l"/>
              </a:tabLst>
            </a:pP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383"/>
          <p:cNvSpPr txBox="1">
            <a:spLocks noChangeArrowheads="1"/>
          </p:cNvSpPr>
          <p:nvPr/>
        </p:nvSpPr>
        <p:spPr bwMode="auto">
          <a:xfrm>
            <a:off x="612321" y="6744059"/>
            <a:ext cx="10272712" cy="7835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78373" tIns="39187" rIns="78373" bIns="39187">
            <a:spAutoFit/>
          </a:bodyPr>
          <a:lstStyle/>
          <a:p>
            <a:r>
              <a:rPr lang="en-US" altLang="en-US" sz="2400" dirty="0" err="1">
                <a:latin typeface="Arial"/>
                <a:cs typeface="Arial"/>
              </a:rPr>
              <a:t>Sdfkjsdfdfs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sdfgsdl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jslfsdfjsdfls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fdgd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dfkasdfljsd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fsd;kfdkf</a:t>
            </a:r>
            <a:r>
              <a:rPr lang="en-US" altLang="en-US" sz="2400" dirty="0">
                <a:latin typeface="Arial"/>
                <a:cs typeface="Arial"/>
              </a:rPr>
              <a:t> s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</a:t>
            </a:r>
            <a:r>
              <a:rPr lang="en-US" altLang="en-US" sz="2400" dirty="0">
                <a:latin typeface="Arial"/>
                <a:cs typeface="Arial"/>
              </a:rPr>
              <a:t> as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fsdg;ldf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hjfsdfllsdf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sdkfsdf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gsdljslfs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dfkasdf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ljsdfsdj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adkfsdkfsd;k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fdgas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sdg;ldfkgsdfgn</a:t>
            </a:r>
            <a:r>
              <a:rPr lang="en-US" altLang="en-US" sz="2400" dirty="0">
                <a:latin typeface="Arial"/>
                <a:cs typeface="Arial"/>
              </a:rPr>
              <a:t>  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</a:t>
            </a:r>
            <a:endParaRPr lang="en-US" altLang="en-US" sz="2400" dirty="0">
              <a:latin typeface="Arial"/>
              <a:cs typeface="Arial"/>
            </a:endParaRPr>
          </a:p>
          <a:p>
            <a:endParaRPr lang="en-US" altLang="en-US" sz="2400" dirty="0">
              <a:latin typeface="Arial"/>
              <a:cs typeface="Arial"/>
            </a:endParaRPr>
          </a:p>
          <a:p>
            <a:r>
              <a:rPr lang="en-US" altLang="en-US" sz="2400" dirty="0" err="1">
                <a:latin typeface="Arial"/>
                <a:cs typeface="Arial"/>
              </a:rPr>
              <a:t>Sdfkjsdfdfs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sdkfsdfgsdlj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gddfkasd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fljsdfsdjfsdjlf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adkfsdkfsd;kfdkf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fdas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zdisfdlfsdg;ldfkgsdfgn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iyugg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sdflasm</a:t>
            </a:r>
            <a:r>
              <a:rPr lang="en-US" altLang="en-US" sz="2400" dirty="0">
                <a:latin typeface="Arial"/>
                <a:cs typeface="Arial"/>
              </a:rPr>
              <a:t>, </a:t>
            </a:r>
            <a:r>
              <a:rPr lang="en-US" altLang="en-US" sz="2400" dirty="0" err="1">
                <a:latin typeface="Arial"/>
                <a:cs typeface="Arial"/>
              </a:rPr>
              <a:t>bbnmbn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mbvnm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vhjfhjfhjkgm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Fdgdffgjk;serj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Ndcccc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cgfjg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vbcvvcc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dfgke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dgkl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ergkdgv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ddkl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dfbh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rgdkfg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dogyertlhtgk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klfkhf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ghfkgh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fkkgd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hgkl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rtklgd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fghklfh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viofgd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lxg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lvxp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odf</a:t>
            </a:r>
            <a:r>
              <a:rPr lang="en-US" altLang="en-US" sz="2400" dirty="0">
                <a:latin typeface="Arial"/>
                <a:cs typeface="Arial"/>
              </a:rPr>
              <a:t> s </a:t>
            </a:r>
            <a:r>
              <a:rPr lang="en-US" altLang="en-US" sz="2400" dirty="0" err="1">
                <a:latin typeface="Arial"/>
                <a:cs typeface="Arial"/>
              </a:rPr>
              <a:t>gs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kfdhfkhfg</a:t>
            </a:r>
            <a:r>
              <a:rPr lang="en-US" altLang="en-US" sz="2400" dirty="0">
                <a:latin typeface="Arial"/>
                <a:cs typeface="Arial"/>
              </a:rPr>
              <a:t>, </a:t>
            </a:r>
            <a:r>
              <a:rPr lang="en-US" altLang="en-US" sz="2400" dirty="0" err="1">
                <a:latin typeface="Arial"/>
                <a:cs typeface="Arial"/>
              </a:rPr>
              <a:t>gd;lfgdk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lhkldfg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fhkdfltyo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thlfghkfg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rfthlr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dhldrkt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yhkfldrt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ptr</a:t>
            </a:r>
            <a:r>
              <a:rPr lang="en-US" altLang="en-US" sz="2400" dirty="0">
                <a:latin typeface="Arial"/>
                <a:cs typeface="Arial"/>
              </a:rPr>
              <a:t>; h </a:t>
            </a:r>
            <a:r>
              <a:rPr lang="en-US" altLang="en-US" sz="2400" dirty="0" err="1">
                <a:latin typeface="Arial"/>
                <a:cs typeface="Arial"/>
              </a:rPr>
              <a:t>fdrllgf</a:t>
            </a:r>
            <a:r>
              <a:rPr lang="en-US" altLang="en-US" sz="2400" dirty="0">
                <a:latin typeface="Arial"/>
                <a:cs typeface="Arial"/>
              </a:rPr>
              <a:t>’; </a:t>
            </a:r>
            <a:r>
              <a:rPr lang="en-US" altLang="en-US" sz="2400" dirty="0" err="1">
                <a:latin typeface="Arial"/>
                <a:cs typeface="Arial"/>
              </a:rPr>
              <a:t>gadkfsdkfsd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vfsfs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sddfak</a:t>
            </a:r>
            <a:r>
              <a:rPr lang="en-US" altLang="en-US" sz="2400" dirty="0">
                <a:latin typeface="Arial"/>
                <a:cs typeface="Arial"/>
              </a:rPr>
              <a:t> da </a:t>
            </a:r>
            <a:r>
              <a:rPr lang="en-US" altLang="en-US" sz="2400" dirty="0" err="1">
                <a:latin typeface="Arial"/>
                <a:cs typeface="Arial"/>
              </a:rPr>
              <a:t>sdfk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</a:t>
            </a:r>
            <a:r>
              <a:rPr lang="en-US" altLang="en-US" sz="2400" dirty="0">
                <a:latin typeface="Arial"/>
                <a:cs typeface="Arial"/>
              </a:rPr>
              <a:t> as </a:t>
            </a:r>
            <a:r>
              <a:rPr lang="en-US" altLang="en-US" sz="2400" dirty="0" err="1">
                <a:latin typeface="Arial"/>
                <a:cs typeface="Arial"/>
              </a:rPr>
              <a:t>dfkUk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 </a:t>
            </a:r>
            <a:r>
              <a:rPr lang="en-US" altLang="en-US" sz="2400" dirty="0" err="1">
                <a:latin typeface="Arial"/>
                <a:cs typeface="Arial"/>
              </a:rPr>
              <a:t>zdisfdlfsdg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ldfkgsdfgn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hjfsdfllsdf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l;sdf</a:t>
            </a:r>
            <a:r>
              <a:rPr lang="en-US" altLang="en-US" sz="2400" dirty="0">
                <a:latin typeface="Arial"/>
                <a:cs typeface="Arial"/>
              </a:rPr>
              <a:t> g </a:t>
            </a:r>
            <a:r>
              <a:rPr lang="en-US" altLang="en-US" sz="2400" dirty="0" err="1">
                <a:latin typeface="Arial"/>
                <a:cs typeface="Arial"/>
              </a:rPr>
              <a:t>sdflasSdf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sdkfsdfgsdljs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fsgs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cxvg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xdfdfljsdf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adkfsdkfsd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&lt;&gt;./z </a:t>
            </a:r>
            <a:r>
              <a:rPr lang="en-US" altLang="en-US" sz="2400" dirty="0" err="1">
                <a:latin typeface="Arial"/>
                <a:cs typeface="Arial"/>
              </a:rPr>
              <a:t>disfdlfsd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g;l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</a:t>
            </a:r>
            <a:endParaRPr lang="en-US" altLang="en-US" sz="2400" dirty="0">
              <a:latin typeface="Arial"/>
              <a:cs typeface="Arial"/>
            </a:endParaRPr>
          </a:p>
        </p:txBody>
      </p:sp>
      <p:sp>
        <p:nvSpPr>
          <p:cNvPr id="47" name="Text Box 401"/>
          <p:cNvSpPr txBox="1">
            <a:spLocks noChangeArrowheads="1"/>
          </p:cNvSpPr>
          <p:nvPr/>
        </p:nvSpPr>
        <p:spPr bwMode="auto">
          <a:xfrm>
            <a:off x="582386" y="5847348"/>
            <a:ext cx="10330543" cy="773069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ADEF">
                  <a:shade val="30000"/>
                  <a:satMod val="115000"/>
                </a:srgbClr>
              </a:gs>
              <a:gs pos="50000">
                <a:srgbClr val="00ADEF">
                  <a:shade val="67500"/>
                  <a:satMod val="115000"/>
                </a:srgbClr>
              </a:gs>
              <a:gs pos="100000">
                <a:srgbClr val="00ADEF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78373" tIns="39187" rIns="78373" bIns="3918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 pitchFamily="1" charset="0"/>
              </a:rPr>
              <a:t>ABSTRACT</a:t>
            </a:r>
          </a:p>
        </p:txBody>
      </p:sp>
      <p:sp>
        <p:nvSpPr>
          <p:cNvPr id="52" name="Text Box 401"/>
          <p:cNvSpPr txBox="1">
            <a:spLocks noChangeArrowheads="1"/>
          </p:cNvSpPr>
          <p:nvPr/>
        </p:nvSpPr>
        <p:spPr bwMode="auto">
          <a:xfrm>
            <a:off x="587829" y="15057762"/>
            <a:ext cx="10330543" cy="773069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ADEF">
                  <a:shade val="30000"/>
                  <a:satMod val="115000"/>
                </a:srgbClr>
              </a:gs>
              <a:gs pos="50000">
                <a:srgbClr val="00ADEF">
                  <a:shade val="67500"/>
                  <a:satMod val="115000"/>
                </a:srgbClr>
              </a:gs>
              <a:gs pos="100000">
                <a:srgbClr val="00ADEF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78373" tIns="39187" rIns="78373" bIns="3918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 pitchFamily="1" charset="0"/>
              </a:rPr>
              <a:t>METHODS</a:t>
            </a:r>
          </a:p>
        </p:txBody>
      </p:sp>
      <p:sp>
        <p:nvSpPr>
          <p:cNvPr id="53" name="Text Box 401"/>
          <p:cNvSpPr txBox="1">
            <a:spLocks noChangeArrowheads="1"/>
          </p:cNvSpPr>
          <p:nvPr/>
        </p:nvSpPr>
        <p:spPr bwMode="auto">
          <a:xfrm>
            <a:off x="11489871" y="5884087"/>
            <a:ext cx="9849923" cy="773069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ADEF">
                  <a:shade val="30000"/>
                  <a:satMod val="115000"/>
                </a:srgbClr>
              </a:gs>
              <a:gs pos="50000">
                <a:srgbClr val="00ADEF">
                  <a:shade val="67500"/>
                  <a:satMod val="115000"/>
                </a:srgbClr>
              </a:gs>
              <a:gs pos="100000">
                <a:srgbClr val="00ADEF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78373" tIns="39187" rIns="78373" bIns="3918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 pitchFamily="1" charset="0"/>
              </a:rPr>
              <a:t>RESULTS</a:t>
            </a:r>
          </a:p>
        </p:txBody>
      </p:sp>
      <p:sp>
        <p:nvSpPr>
          <p:cNvPr id="54" name="Text Box 401"/>
          <p:cNvSpPr txBox="1">
            <a:spLocks noChangeArrowheads="1"/>
          </p:cNvSpPr>
          <p:nvPr/>
        </p:nvSpPr>
        <p:spPr bwMode="auto">
          <a:xfrm>
            <a:off x="21919472" y="21265601"/>
            <a:ext cx="10330543" cy="773069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ADEF">
                  <a:shade val="30000"/>
                  <a:satMod val="115000"/>
                </a:srgbClr>
              </a:gs>
              <a:gs pos="50000">
                <a:srgbClr val="00ADEF">
                  <a:shade val="67500"/>
                  <a:satMod val="115000"/>
                </a:srgbClr>
              </a:gs>
              <a:gs pos="100000">
                <a:srgbClr val="00ADEF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78373" tIns="39187" rIns="78373" bIns="3918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 pitchFamily="1" charset="0"/>
              </a:rPr>
              <a:t>CONCLUSIONS</a:t>
            </a:r>
          </a:p>
        </p:txBody>
      </p:sp>
      <p:sp>
        <p:nvSpPr>
          <p:cNvPr id="55" name="Text Box 401"/>
          <p:cNvSpPr txBox="1">
            <a:spLocks noChangeArrowheads="1"/>
          </p:cNvSpPr>
          <p:nvPr/>
        </p:nvSpPr>
        <p:spPr bwMode="auto">
          <a:xfrm>
            <a:off x="21930357" y="26098858"/>
            <a:ext cx="10330543" cy="773069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ADEF">
                  <a:shade val="30000"/>
                  <a:satMod val="115000"/>
                </a:srgbClr>
              </a:gs>
              <a:gs pos="50000">
                <a:srgbClr val="00ADEF">
                  <a:shade val="67500"/>
                  <a:satMod val="115000"/>
                </a:srgbClr>
              </a:gs>
              <a:gs pos="100000">
                <a:srgbClr val="00ADEF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lIns="78373" tIns="39187" rIns="78373" bIns="3918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 pitchFamily="1" charset="0"/>
              </a:rPr>
              <a:t>REFERENCES</a:t>
            </a:r>
          </a:p>
        </p:txBody>
      </p:sp>
      <p:sp>
        <p:nvSpPr>
          <p:cNvPr id="56" name="Text Box 401"/>
          <p:cNvSpPr txBox="1">
            <a:spLocks noChangeArrowheads="1"/>
          </p:cNvSpPr>
          <p:nvPr/>
        </p:nvSpPr>
        <p:spPr bwMode="auto">
          <a:xfrm>
            <a:off x="21930358" y="5855612"/>
            <a:ext cx="10319657" cy="773069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ADEF">
                  <a:shade val="30000"/>
                  <a:satMod val="115000"/>
                </a:srgbClr>
              </a:gs>
              <a:gs pos="50000">
                <a:srgbClr val="00ADEF">
                  <a:shade val="67500"/>
                  <a:satMod val="115000"/>
                </a:srgbClr>
              </a:gs>
              <a:gs pos="100000">
                <a:srgbClr val="00ADEF">
                  <a:shade val="100000"/>
                  <a:satMod val="115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78373" tIns="39187" rIns="78373" bIns="39187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8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 pitchFamily="1" charset="0"/>
              </a:rPr>
              <a:t>LOGOS</a:t>
            </a:r>
          </a:p>
        </p:txBody>
      </p:sp>
      <p:pic>
        <p:nvPicPr>
          <p:cNvPr id="57" name="Picture 4" descr="MSMC_CMYK_Hrzt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9472" y="17105006"/>
            <a:ext cx="7216815" cy="241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" descr="MSMC_CMYK_Vrtl-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9252" y="11633614"/>
            <a:ext cx="3515451" cy="432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6" descr="MSMC_Icahn_CMYK_Vrtl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1332" y="11150385"/>
            <a:ext cx="4056289" cy="563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7" descr="MSMC_Icahn_PMS_Hrztl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9252" y="7418035"/>
            <a:ext cx="9194255" cy="37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 Box 60"/>
          <p:cNvSpPr txBox="1">
            <a:spLocks noChangeArrowheads="1"/>
          </p:cNvSpPr>
          <p:nvPr/>
        </p:nvSpPr>
        <p:spPr bwMode="auto">
          <a:xfrm>
            <a:off x="0" y="833740"/>
            <a:ext cx="32918400" cy="3680128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tx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8373" tIns="39187" rIns="78373" bIns="39187">
            <a:spAutoFit/>
          </a:bodyPr>
          <a:lstStyle/>
          <a:p>
            <a:pPr algn="ctr">
              <a:lnSpc>
                <a:spcPct val="90000"/>
              </a:lnSpc>
              <a:spcAft>
                <a:spcPct val="30000"/>
              </a:spcAft>
              <a:defRPr/>
            </a:pPr>
            <a:r>
              <a:rPr lang="en-US" sz="9900" b="1" dirty="0">
                <a:solidFill>
                  <a:srgbClr val="151548"/>
                </a:solidFill>
                <a:latin typeface="Arial"/>
                <a:cs typeface="Arial"/>
              </a:rPr>
              <a:t>Title of Poster </a:t>
            </a:r>
          </a:p>
          <a:p>
            <a:pPr algn="ctr">
              <a:lnSpc>
                <a:spcPct val="85000"/>
              </a:lnSpc>
              <a:spcAft>
                <a:spcPct val="40000"/>
              </a:spcAft>
              <a:defRPr/>
            </a:pPr>
            <a:r>
              <a:rPr lang="en-US" sz="5700" dirty="0">
                <a:solidFill>
                  <a:srgbClr val="151548"/>
                </a:solidFill>
                <a:latin typeface="Arial"/>
                <a:cs typeface="Arial"/>
              </a:rPr>
              <a:t>Doctors, Researchers, PhDs, etc…</a:t>
            </a:r>
          </a:p>
          <a:p>
            <a:pPr algn="ctr">
              <a:lnSpc>
                <a:spcPct val="85000"/>
              </a:lnSpc>
              <a:spcAft>
                <a:spcPct val="40000"/>
              </a:spcAft>
              <a:defRPr/>
            </a:pPr>
            <a:r>
              <a:rPr lang="en-US" sz="4600" dirty="0">
                <a:solidFill>
                  <a:srgbClr val="151548"/>
                </a:solidFill>
                <a:latin typeface="Arial"/>
                <a:cs typeface="Arial"/>
              </a:rPr>
              <a:t>Icahn School of Medicine at Mount Sinai</a:t>
            </a:r>
          </a:p>
        </p:txBody>
      </p:sp>
      <p:sp>
        <p:nvSpPr>
          <p:cNvPr id="62" name="Text Box 383"/>
          <p:cNvSpPr txBox="1">
            <a:spLocks noChangeArrowheads="1"/>
          </p:cNvSpPr>
          <p:nvPr/>
        </p:nvSpPr>
        <p:spPr bwMode="auto">
          <a:xfrm>
            <a:off x="612322" y="16319967"/>
            <a:ext cx="10272711" cy="1602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78373" tIns="39187" rIns="78373" bIns="39187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2400" dirty="0" err="1">
                <a:latin typeface="Arial"/>
                <a:cs typeface="Arial"/>
              </a:rPr>
              <a:t>Sdfkjsdfdfs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sdfgsdl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jslfsdfjsdfls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fdgd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dfkasdfljsd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fsd;kfdkf</a:t>
            </a:r>
            <a:r>
              <a:rPr lang="en-US" altLang="en-US" sz="2400" dirty="0">
                <a:latin typeface="Arial"/>
                <a:cs typeface="Arial"/>
              </a:rPr>
              <a:t> s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</a:t>
            </a:r>
            <a:r>
              <a:rPr lang="en-US" altLang="en-US" sz="2400" dirty="0">
                <a:latin typeface="Arial"/>
                <a:cs typeface="Arial"/>
              </a:rPr>
              <a:t> as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fsdg;ldf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hjfsdfllsdf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 smtClean="0">
                <a:latin typeface="Arial"/>
                <a:cs typeface="Arial"/>
              </a:rPr>
              <a:t>xvkl;sdfg</a:t>
            </a:r>
            <a:r>
              <a:rPr lang="en-US" altLang="en-US" sz="2400" dirty="0" smtClean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sdkfsdf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gsdljslfs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dfkasdf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ljsdfsdj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adkfsdkfsd;k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fdgas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sdg;ldfkgsdfgn</a:t>
            </a:r>
            <a:r>
              <a:rPr lang="en-US" altLang="en-US" sz="2400" dirty="0">
                <a:latin typeface="Arial"/>
                <a:cs typeface="Arial"/>
              </a:rPr>
              <a:t>  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</a:t>
            </a:r>
            <a:endParaRPr lang="en-US" altLang="en-US" sz="24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endParaRPr lang="en-US" altLang="en-US" sz="24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altLang="en-US" sz="2400" dirty="0" err="1">
                <a:latin typeface="Arial"/>
                <a:cs typeface="Arial"/>
              </a:rPr>
              <a:t>Sdfkjsdfdfs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sdkfsdfgsdlj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gddfkasd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fljsdfsdjfsdjlf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adkfsdkfsd;kfdkf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fdas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zdisfdlfsdg;ldfkgsdfgn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iyugg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sdflasm</a:t>
            </a:r>
            <a:r>
              <a:rPr lang="en-US" altLang="en-US" sz="2400" dirty="0">
                <a:latin typeface="Arial"/>
                <a:cs typeface="Arial"/>
              </a:rPr>
              <a:t>, </a:t>
            </a:r>
            <a:r>
              <a:rPr lang="en-US" altLang="en-US" sz="2400" dirty="0" err="1">
                <a:latin typeface="Arial"/>
                <a:cs typeface="Arial"/>
              </a:rPr>
              <a:t>bbnmbn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mbvnm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vhjfhjfhjkgm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Fdgdffgjk;serj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Ndcccc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cgfjg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vbcvvcc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dfgke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dgkl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ergkdgv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ddkl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dfbh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rgdkfg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dogyertlhtgk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klfkhf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ghfkgh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fkkgd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hgkl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rtklgd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fghklfh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viofgd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lxg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lvxp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odf</a:t>
            </a:r>
            <a:r>
              <a:rPr lang="en-US" altLang="en-US" sz="2400" dirty="0">
                <a:latin typeface="Arial"/>
                <a:cs typeface="Arial"/>
              </a:rPr>
              <a:t> s </a:t>
            </a:r>
            <a:r>
              <a:rPr lang="en-US" altLang="en-US" sz="2400" dirty="0" err="1">
                <a:latin typeface="Arial"/>
                <a:cs typeface="Arial"/>
              </a:rPr>
              <a:t>gs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kfdhfkhfg</a:t>
            </a:r>
            <a:r>
              <a:rPr lang="en-US" altLang="en-US" sz="2400" dirty="0">
                <a:latin typeface="Arial"/>
                <a:cs typeface="Arial"/>
              </a:rPr>
              <a:t>, </a:t>
            </a:r>
            <a:r>
              <a:rPr lang="en-US" altLang="en-US" sz="2400" dirty="0" err="1">
                <a:latin typeface="Arial"/>
                <a:cs typeface="Arial"/>
              </a:rPr>
              <a:t>gd;lfgdk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lhkldfg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fhkdfltyo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thlfghkfg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rfthlr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dhldrkt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yhkfldrt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ptr</a:t>
            </a:r>
            <a:r>
              <a:rPr lang="en-US" altLang="en-US" sz="2400" dirty="0">
                <a:latin typeface="Arial"/>
                <a:cs typeface="Arial"/>
              </a:rPr>
              <a:t>; h </a:t>
            </a:r>
            <a:r>
              <a:rPr lang="en-US" altLang="en-US" sz="2400" dirty="0" err="1">
                <a:latin typeface="Arial"/>
                <a:cs typeface="Arial"/>
              </a:rPr>
              <a:t>fdrllgf</a:t>
            </a:r>
            <a:r>
              <a:rPr lang="en-US" altLang="en-US" sz="2400" dirty="0">
                <a:latin typeface="Arial"/>
                <a:cs typeface="Arial"/>
              </a:rPr>
              <a:t>’; </a:t>
            </a:r>
            <a:r>
              <a:rPr lang="en-US" altLang="en-US" sz="2400" dirty="0" err="1">
                <a:latin typeface="Arial"/>
                <a:cs typeface="Arial"/>
              </a:rPr>
              <a:t>gadkfsdkfsd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vfsfs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sddfak</a:t>
            </a:r>
            <a:r>
              <a:rPr lang="en-US" altLang="en-US" sz="2400" dirty="0">
                <a:latin typeface="Arial"/>
                <a:cs typeface="Arial"/>
              </a:rPr>
              <a:t> da </a:t>
            </a:r>
            <a:r>
              <a:rPr lang="en-US" altLang="en-US" sz="2400" dirty="0" err="1">
                <a:latin typeface="Arial"/>
                <a:cs typeface="Arial"/>
              </a:rPr>
              <a:t>sdfk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</a:t>
            </a:r>
            <a:r>
              <a:rPr lang="en-US" altLang="en-US" sz="2400" dirty="0">
                <a:latin typeface="Arial"/>
                <a:cs typeface="Arial"/>
              </a:rPr>
              <a:t> as </a:t>
            </a:r>
            <a:r>
              <a:rPr lang="en-US" altLang="en-US" sz="2400" dirty="0" err="1">
                <a:latin typeface="Arial"/>
                <a:cs typeface="Arial"/>
              </a:rPr>
              <a:t>dfkUk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 </a:t>
            </a:r>
            <a:r>
              <a:rPr lang="en-US" altLang="en-US" sz="2400" dirty="0" err="1">
                <a:latin typeface="Arial"/>
                <a:cs typeface="Arial"/>
              </a:rPr>
              <a:t>zdisfdlfsdg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ldfkgsdfgn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hjfsdfllsdf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l;sdf</a:t>
            </a:r>
            <a:r>
              <a:rPr lang="en-US" altLang="en-US" sz="2400" dirty="0">
                <a:latin typeface="Arial"/>
                <a:cs typeface="Arial"/>
              </a:rPr>
              <a:t> g </a:t>
            </a:r>
            <a:r>
              <a:rPr lang="en-US" altLang="en-US" sz="2400" dirty="0" err="1">
                <a:latin typeface="Arial"/>
                <a:cs typeface="Arial"/>
              </a:rPr>
              <a:t>sdflasSdf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sdkfsdfgsdljs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fsgs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cxvg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xdfdfljsdf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adkfsdkfsd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&lt;&gt;./z </a:t>
            </a:r>
            <a:r>
              <a:rPr lang="en-US" altLang="en-US" sz="2400" dirty="0" err="1">
                <a:latin typeface="Arial"/>
                <a:cs typeface="Arial"/>
              </a:rPr>
              <a:t>disfdlfsd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g;l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</a:t>
            </a:r>
            <a:endParaRPr lang="en-US" altLang="en-US" sz="24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endParaRPr lang="en-US" altLang="en-US" sz="24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altLang="en-US" sz="2400" dirty="0" err="1">
                <a:latin typeface="Arial"/>
                <a:cs typeface="Arial"/>
              </a:rPr>
              <a:t>Sdfkjsdfdfs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sdkfsdfgsdlj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gddfkasd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fljsdfsdjfsdjlf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adkfsdkfsd;kfdkf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fdas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</a:t>
            </a:r>
            <a:r>
              <a:rPr lang="en-US" altLang="en-US" sz="2400" dirty="0" err="1">
                <a:latin typeface="Arial"/>
                <a:cs typeface="Arial"/>
              </a:rPr>
              <a:t>zdisfdlfsdg;ldfkgsdfgn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iyugg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sdflasm</a:t>
            </a:r>
            <a:r>
              <a:rPr lang="en-US" altLang="en-US" sz="2400" dirty="0">
                <a:latin typeface="Arial"/>
                <a:cs typeface="Arial"/>
              </a:rPr>
              <a:t>, </a:t>
            </a:r>
            <a:r>
              <a:rPr lang="en-US" altLang="en-US" sz="2400" dirty="0" err="1">
                <a:latin typeface="Arial"/>
                <a:cs typeface="Arial"/>
              </a:rPr>
              <a:t>bbnmbn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mbvnm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vhjfhjfhjkgm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Fdgdffgjk;serj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Ndcccc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cgfjg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vbcvvcc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dfgke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dgkl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ergkdgv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ddkl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dfbh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rgdkfg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dogyertlhtgk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klfkhf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ghfkgh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fkkgd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hgkl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rtklgd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fghklfh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viofgd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lxg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lvxp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odf</a:t>
            </a:r>
            <a:r>
              <a:rPr lang="en-US" altLang="en-US" sz="2400" dirty="0">
                <a:latin typeface="Arial"/>
                <a:cs typeface="Arial"/>
              </a:rPr>
              <a:t> s </a:t>
            </a:r>
            <a:r>
              <a:rPr lang="en-US" altLang="en-US" sz="2400" dirty="0" err="1">
                <a:latin typeface="Arial"/>
                <a:cs typeface="Arial"/>
              </a:rPr>
              <a:t>gs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kfdhfkhfg</a:t>
            </a:r>
            <a:r>
              <a:rPr lang="en-US" altLang="en-US" sz="2400" dirty="0">
                <a:latin typeface="Arial"/>
                <a:cs typeface="Arial"/>
              </a:rPr>
              <a:t>, </a:t>
            </a:r>
            <a:r>
              <a:rPr lang="en-US" altLang="en-US" sz="2400" dirty="0" err="1">
                <a:latin typeface="Arial"/>
                <a:cs typeface="Arial"/>
              </a:rPr>
              <a:t>gd;lfgdk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lhkldfg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fhkdfltyo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thlfghkfg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rfthlr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dhldrkt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yhkfldrt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ptr</a:t>
            </a:r>
            <a:r>
              <a:rPr lang="en-US" altLang="en-US" sz="2400" dirty="0">
                <a:latin typeface="Arial"/>
                <a:cs typeface="Arial"/>
              </a:rPr>
              <a:t>; h </a:t>
            </a:r>
            <a:r>
              <a:rPr lang="en-US" altLang="en-US" sz="2400" dirty="0" err="1">
                <a:latin typeface="Arial"/>
                <a:cs typeface="Arial"/>
              </a:rPr>
              <a:t>fdrllgf</a:t>
            </a:r>
            <a:r>
              <a:rPr lang="en-US" altLang="en-US" sz="2400" dirty="0">
                <a:latin typeface="Arial"/>
                <a:cs typeface="Arial"/>
              </a:rPr>
              <a:t>’; </a:t>
            </a:r>
            <a:r>
              <a:rPr lang="en-US" altLang="en-US" sz="2400" dirty="0" err="1">
                <a:latin typeface="Arial"/>
                <a:cs typeface="Arial"/>
              </a:rPr>
              <a:t>gadkfsdkfsd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vfsfs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sddfak</a:t>
            </a:r>
            <a:r>
              <a:rPr lang="en-US" altLang="en-US" sz="2400" dirty="0">
                <a:latin typeface="Arial"/>
                <a:cs typeface="Arial"/>
              </a:rPr>
              <a:t> da </a:t>
            </a:r>
            <a:r>
              <a:rPr lang="en-US" altLang="en-US" sz="2400" dirty="0" err="1">
                <a:latin typeface="Arial"/>
                <a:cs typeface="Arial"/>
              </a:rPr>
              <a:t>sdfk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dfg</a:t>
            </a:r>
            <a:r>
              <a:rPr lang="en-US" altLang="en-US" sz="2400" dirty="0">
                <a:latin typeface="Arial"/>
                <a:cs typeface="Arial"/>
              </a:rPr>
              <a:t> as </a:t>
            </a:r>
            <a:r>
              <a:rPr lang="en-US" altLang="en-US" sz="2400" dirty="0" err="1">
                <a:latin typeface="Arial"/>
                <a:cs typeface="Arial"/>
              </a:rPr>
              <a:t>dfkUk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 </a:t>
            </a:r>
            <a:r>
              <a:rPr lang="en-US" altLang="en-US" sz="2400" dirty="0" err="1">
                <a:latin typeface="Arial"/>
                <a:cs typeface="Arial"/>
              </a:rPr>
              <a:t>zdisfdlfsdg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ldfkgsdfgn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hjfsdfllsdf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l;sdf</a:t>
            </a:r>
            <a:r>
              <a:rPr lang="en-US" altLang="en-US" sz="2400" dirty="0">
                <a:latin typeface="Arial"/>
                <a:cs typeface="Arial"/>
              </a:rPr>
              <a:t> g </a:t>
            </a:r>
            <a:r>
              <a:rPr lang="en-US" altLang="en-US" sz="2400" dirty="0" err="1">
                <a:latin typeface="Arial"/>
                <a:cs typeface="Arial"/>
              </a:rPr>
              <a:t>sdflasSdf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kjsdfdfs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alsefksdf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sdkfsdfgsdljs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fsdfjsdfls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fsgs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cxvg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xdfdfljsdf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sdjfsdjlf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sk</a:t>
            </a:r>
            <a:r>
              <a:rPr lang="en-US" altLang="en-US" sz="2400" dirty="0">
                <a:latin typeface="Arial"/>
                <a:cs typeface="Arial"/>
              </a:rPr>
              <a:t>; </a:t>
            </a:r>
            <a:r>
              <a:rPr lang="en-US" altLang="en-US" sz="2400" dirty="0" err="1">
                <a:latin typeface="Arial"/>
                <a:cs typeface="Arial"/>
              </a:rPr>
              <a:t>dfk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adkfsdkfsd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kfdkf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sfdgdf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dskfasdklfsd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ksdf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fsdkfsdk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fdgas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dfkUkdasf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sdk</a:t>
            </a:r>
            <a:r>
              <a:rPr lang="en-US" altLang="en-US" sz="2400" dirty="0">
                <a:latin typeface="Arial"/>
                <a:cs typeface="Arial"/>
              </a:rPr>
              <a:t> &lt;&gt;./z </a:t>
            </a:r>
            <a:r>
              <a:rPr lang="en-US" altLang="en-US" sz="2400" dirty="0" err="1">
                <a:latin typeface="Arial"/>
                <a:cs typeface="Arial"/>
              </a:rPr>
              <a:t>disfdlfsd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g;l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dfkgsdfgn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sdfllsdf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sdlfs</a:t>
            </a:r>
            <a:r>
              <a:rPr lang="en-US" altLang="en-US" sz="2400" dirty="0">
                <a:latin typeface="Arial"/>
                <a:cs typeface="Arial"/>
              </a:rPr>
              <a:t>  </a:t>
            </a:r>
            <a:r>
              <a:rPr lang="en-US" altLang="en-US" sz="2400" dirty="0" err="1">
                <a:latin typeface="Arial"/>
                <a:cs typeface="Arial"/>
              </a:rPr>
              <a:t>sdfgl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sflglqiok</a:t>
            </a:r>
            <a:r>
              <a:rPr lang="en-US" altLang="en-US" sz="2400" dirty="0">
                <a:latin typeface="Arial"/>
                <a:cs typeface="Arial"/>
              </a:rPr>
              <a:t> d </a:t>
            </a:r>
            <a:r>
              <a:rPr lang="en-US" altLang="en-US" sz="2400" dirty="0" err="1">
                <a:latin typeface="Arial"/>
                <a:cs typeface="Arial"/>
              </a:rPr>
              <a:t>fskdf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xvkl;sdfg</a:t>
            </a:r>
            <a:r>
              <a:rPr lang="en-US" altLang="en-US" sz="2400" dirty="0">
                <a:latin typeface="Arial"/>
                <a:cs typeface="Arial"/>
              </a:rPr>
              <a:t> </a:t>
            </a:r>
            <a:r>
              <a:rPr lang="en-US" altLang="en-US" sz="2400" dirty="0" err="1">
                <a:latin typeface="Arial"/>
                <a:cs typeface="Arial"/>
              </a:rPr>
              <a:t>sdflas</a:t>
            </a:r>
            <a:endParaRPr lang="en-US" altLang="en-US" sz="2400" dirty="0"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endParaRPr lang="en-US" altLang="en-US" sz="2400" dirty="0">
              <a:latin typeface="Arial"/>
              <a:cs typeface="Arial"/>
            </a:endParaRP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21930358" y="22170406"/>
            <a:ext cx="10319657" cy="3520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78373" tIns="39187" rIns="78373" bIns="39187">
            <a:spAutoFit/>
          </a:bodyPr>
          <a:lstStyle>
            <a:lvl1pPr marL="457200" indent="-457200"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977900" indent="-457200"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371600" indent="-457200"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828800" indent="-457200"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286000" indent="-457200"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06400" algn="l"/>
              </a:tabLs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just">
              <a:lnSpc>
                <a:spcPct val="90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dirty="0" err="1" smtClean="0">
                <a:cs typeface="+mn-cs"/>
              </a:rPr>
              <a:t>Yshsldfgsfg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dfkgdfgdfgldfg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bd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kfgdfgsl</a:t>
            </a:r>
            <a:r>
              <a:rPr lang="en-US" dirty="0" smtClean="0">
                <a:cs typeface="+mn-cs"/>
              </a:rPr>
              <a:t>; Beware of </a:t>
            </a:r>
            <a:r>
              <a:rPr lang="en-US" dirty="0" err="1" smtClean="0">
                <a:cs typeface="+mn-cs"/>
              </a:rPr>
              <a:t>foung</a:t>
            </a:r>
            <a:r>
              <a:rPr lang="en-US" dirty="0" smtClean="0">
                <a:cs typeface="+mn-cs"/>
              </a:rPr>
              <a:t> bounder </a:t>
            </a:r>
            <a:r>
              <a:rPr lang="en-US" dirty="0" err="1" smtClean="0">
                <a:cs typeface="+mn-cs"/>
              </a:rPr>
              <a:t>hrownmc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fotueew</a:t>
            </a:r>
            <a:r>
              <a:rPr lang="en-US" dirty="0" smtClean="0">
                <a:cs typeface="+mn-cs"/>
              </a:rPr>
              <a:t> fkd0tjw </a:t>
            </a:r>
            <a:r>
              <a:rPr lang="en-US" dirty="0" err="1" smtClean="0">
                <a:cs typeface="+mn-cs"/>
              </a:rPr>
              <a:t>pwmdnf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sdog</a:t>
            </a:r>
            <a:r>
              <a:rPr lang="en-US" dirty="0" smtClean="0">
                <a:cs typeface="+mn-cs"/>
              </a:rPr>
              <a:t> d </a:t>
            </a:r>
            <a:r>
              <a:rPr lang="en-US" dirty="0" err="1" smtClean="0">
                <a:cs typeface="+mn-cs"/>
              </a:rPr>
              <a:t>fkeow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asl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salkow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fkegmwpp</a:t>
            </a:r>
            <a:r>
              <a:rPr lang="en-US" dirty="0" smtClean="0">
                <a:cs typeface="+mn-cs"/>
              </a:rPr>
              <a:t> </a:t>
            </a:r>
          </a:p>
          <a:p>
            <a:pPr algn="just">
              <a:lnSpc>
                <a:spcPct val="90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dirty="0" err="1" smtClean="0">
                <a:cs typeface="+mn-cs"/>
              </a:rPr>
              <a:t>Vsdfsd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fksd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fsdlfsd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fskdfl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allergnicity</a:t>
            </a:r>
            <a:r>
              <a:rPr lang="en-US" dirty="0" smtClean="0">
                <a:cs typeface="+mn-cs"/>
              </a:rPr>
              <a:t> yet they retained partial immunogenicity of the allergen.;</a:t>
            </a:r>
            <a:r>
              <a:rPr lang="en-US" dirty="0" err="1" smtClean="0">
                <a:cs typeface="+mn-cs"/>
              </a:rPr>
              <a:t>fs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dafsdjfsdkf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dfsakldfs</a:t>
            </a:r>
            <a:r>
              <a:rPr lang="en-US" dirty="0" smtClean="0">
                <a:cs typeface="+mn-cs"/>
              </a:rPr>
              <a:t>; </a:t>
            </a:r>
            <a:r>
              <a:rPr lang="en-US" dirty="0" err="1" smtClean="0">
                <a:cs typeface="+mn-cs"/>
              </a:rPr>
              <a:t>sdkf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sdfksdkf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sfgsdfnsdfsl</a:t>
            </a:r>
            <a:r>
              <a:rPr lang="en-US" dirty="0" smtClean="0">
                <a:cs typeface="+mn-cs"/>
              </a:rPr>
              <a:t> k </a:t>
            </a:r>
            <a:r>
              <a:rPr lang="en-US" dirty="0" err="1" smtClean="0">
                <a:cs typeface="+mn-cs"/>
              </a:rPr>
              <a:t>sdfjasdjaklds</a:t>
            </a:r>
            <a:r>
              <a:rPr lang="en-US" dirty="0" smtClean="0">
                <a:cs typeface="+mn-cs"/>
              </a:rPr>
              <a:t>.</a:t>
            </a:r>
          </a:p>
          <a:p>
            <a:pPr algn="just">
              <a:lnSpc>
                <a:spcPct val="90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dirty="0" err="1" smtClean="0">
                <a:cs typeface="+mn-cs"/>
              </a:rPr>
              <a:t>Dfgdfgksdf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gdfxk</a:t>
            </a:r>
            <a:r>
              <a:rPr lang="en-US" dirty="0" smtClean="0">
                <a:cs typeface="+mn-cs"/>
              </a:rPr>
              <a:t> N-terminal region </a:t>
            </a:r>
            <a:r>
              <a:rPr lang="en-US" dirty="0" err="1" smtClean="0">
                <a:cs typeface="+mn-cs"/>
              </a:rPr>
              <a:t>gd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kpfgk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sdflfgs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dfgdkdfk;dfh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dl;fg</a:t>
            </a:r>
            <a:r>
              <a:rPr lang="en-US" dirty="0" smtClean="0">
                <a:cs typeface="+mn-cs"/>
              </a:rPr>
              <a:t> containing about 20 </a:t>
            </a:r>
            <a:r>
              <a:rPr lang="en-US" dirty="0" err="1" smtClean="0">
                <a:cs typeface="+mn-cs"/>
              </a:rPr>
              <a:t>dl;sdgdfg</a:t>
            </a:r>
            <a:r>
              <a:rPr lang="en-US" dirty="0" smtClean="0">
                <a:cs typeface="+mn-cs"/>
              </a:rPr>
              <a:t>;</a:t>
            </a:r>
          </a:p>
          <a:p>
            <a:pPr algn="just">
              <a:lnSpc>
                <a:spcPct val="90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dirty="0" err="1" smtClean="0">
                <a:cs typeface="+mn-cs"/>
              </a:rPr>
              <a:t>Fgjgdhig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kbfxgjh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fgxfhgjnfgnx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fdlfjkgd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jgjdfg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fvxvjuyjh,bv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dfkglkbd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vfgf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bxkfbkfg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nxfgknkfg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bnlkcbfgklfgbnxffbklxbgfhfg</a:t>
            </a:r>
            <a:r>
              <a:rPr lang="en-US" dirty="0" smtClean="0">
                <a:cs typeface="+mn-cs"/>
              </a:rPr>
              <a:t> </a:t>
            </a:r>
            <a:r>
              <a:rPr lang="en-US" dirty="0" err="1" smtClean="0">
                <a:cs typeface="+mn-cs"/>
              </a:rPr>
              <a:t>hjdghghjdg</a:t>
            </a:r>
            <a:endParaRPr lang="en-US" dirty="0" smtClean="0">
              <a:cs typeface="+mn-cs"/>
            </a:endParaRPr>
          </a:p>
        </p:txBody>
      </p:sp>
      <p:sp>
        <p:nvSpPr>
          <p:cNvPr id="64" name="Text Box 14"/>
          <p:cNvSpPr txBox="1">
            <a:spLocks noChangeArrowheads="1"/>
          </p:cNvSpPr>
          <p:nvPr/>
        </p:nvSpPr>
        <p:spPr bwMode="auto">
          <a:xfrm>
            <a:off x="21941243" y="27346395"/>
            <a:ext cx="10319657" cy="385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78373" tIns="39187" rIns="78373" bIns="39187">
            <a:spAutoFit/>
          </a:bodyPr>
          <a:lstStyle>
            <a:lvl1pPr marL="228600" indent="-1143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10287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600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21717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743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45720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/>
              <a:t>NKF-K/DOQI Clinical Practice Guidelines for Vascular Access: update 2000. Am J Kidney Dis. 2001 Jan;37(1 </a:t>
            </a:r>
            <a:r>
              <a:rPr lang="en-US" sz="1700" dirty="0" err="1"/>
              <a:t>Suppl</a:t>
            </a:r>
            <a:r>
              <a:rPr lang="en-US" sz="1700" dirty="0"/>
              <a:t> 1):S137-81.</a:t>
            </a:r>
          </a:p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/>
              <a:t>Lau TN, Kinney TB. Direct US-guided puncture of the innominate veins for central venous access.  J </a:t>
            </a:r>
            <a:r>
              <a:rPr lang="en-US" sz="1700" dirty="0" err="1"/>
              <a:t>Vasc</a:t>
            </a:r>
            <a:r>
              <a:rPr lang="en-US" sz="1700" dirty="0"/>
              <a:t> </a:t>
            </a:r>
            <a:r>
              <a:rPr lang="en-US" sz="1700" dirty="0" err="1"/>
              <a:t>Interv</a:t>
            </a:r>
            <a:r>
              <a:rPr lang="en-US" sz="1700" dirty="0"/>
              <a:t> </a:t>
            </a:r>
            <a:r>
              <a:rPr lang="en-US" sz="1700" dirty="0" err="1"/>
              <a:t>Radiol</a:t>
            </a:r>
            <a:r>
              <a:rPr lang="en-US" sz="1700" dirty="0"/>
              <a:t>. 2001 May;12(5):641-5.</a:t>
            </a:r>
          </a:p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/>
              <a:t>Lund GB, </a:t>
            </a:r>
            <a:r>
              <a:rPr lang="en-US" sz="1700" dirty="0" err="1"/>
              <a:t>Trerotola</a:t>
            </a:r>
            <a:r>
              <a:rPr lang="en-US" sz="1700" dirty="0"/>
              <a:t> SO, </a:t>
            </a:r>
            <a:r>
              <a:rPr lang="en-US" sz="1700" dirty="0" err="1"/>
              <a:t>Scheel</a:t>
            </a:r>
            <a:r>
              <a:rPr lang="en-US" sz="1700" dirty="0"/>
              <a:t> PJ Jr. Percutaneous </a:t>
            </a:r>
            <a:r>
              <a:rPr lang="en-US" sz="1700" dirty="0" err="1"/>
              <a:t>translumbar</a:t>
            </a:r>
            <a:r>
              <a:rPr lang="en-US" sz="1700" dirty="0"/>
              <a:t> inferior vena cava </a:t>
            </a:r>
            <a:r>
              <a:rPr lang="en-US" sz="1700" dirty="0" err="1"/>
              <a:t>cannulation</a:t>
            </a:r>
            <a:r>
              <a:rPr lang="en-US" sz="1700" dirty="0"/>
              <a:t> for hemodialysis. Am J Kidney Dis. 1995 May;25(5):732-7.</a:t>
            </a:r>
          </a:p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/>
              <a:t>Murthy R, </a:t>
            </a:r>
            <a:r>
              <a:rPr lang="en-US" sz="1700" dirty="0" err="1"/>
              <a:t>Arbabzadeh</a:t>
            </a:r>
            <a:r>
              <a:rPr lang="en-US" sz="1700" dirty="0"/>
              <a:t> M, Lund G, Richard H 3rd, </a:t>
            </a:r>
            <a:r>
              <a:rPr lang="en-US" sz="1700" dirty="0" err="1"/>
              <a:t>Levitin</a:t>
            </a:r>
            <a:r>
              <a:rPr lang="en-US" sz="1700" dirty="0"/>
              <a:t> A, </a:t>
            </a:r>
            <a:r>
              <a:rPr lang="en-US" sz="1700" dirty="0" err="1"/>
              <a:t>Stainken</a:t>
            </a:r>
            <a:r>
              <a:rPr lang="en-US" sz="1700" dirty="0"/>
              <a:t> B. Percutaneous </a:t>
            </a:r>
            <a:r>
              <a:rPr lang="en-US" sz="1700" dirty="0" err="1"/>
              <a:t>transrenal</a:t>
            </a:r>
            <a:r>
              <a:rPr lang="en-US" sz="1700" dirty="0"/>
              <a:t> hemodialysis catheter insertion. J </a:t>
            </a:r>
            <a:r>
              <a:rPr lang="en-US" sz="1700" dirty="0" err="1"/>
              <a:t>Vasc</a:t>
            </a:r>
            <a:r>
              <a:rPr lang="en-US" sz="1700" dirty="0"/>
              <a:t> </a:t>
            </a:r>
            <a:r>
              <a:rPr lang="en-US" sz="1700" dirty="0" err="1"/>
              <a:t>Interv</a:t>
            </a:r>
            <a:r>
              <a:rPr lang="en-US" sz="1700" dirty="0"/>
              <a:t> </a:t>
            </a:r>
            <a:r>
              <a:rPr lang="en-US" sz="1700" dirty="0" err="1"/>
              <a:t>Radiol</a:t>
            </a:r>
            <a:r>
              <a:rPr lang="en-US" sz="1700" dirty="0"/>
              <a:t>. 2002 Oct;13(10):1043-6.</a:t>
            </a:r>
          </a:p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/>
              <a:t>Stavropoulos SW, Pan JJ, Clark TW, </a:t>
            </a:r>
            <a:r>
              <a:rPr lang="en-US" sz="1700" dirty="0" err="1"/>
              <a:t>Soulen</a:t>
            </a:r>
            <a:r>
              <a:rPr lang="en-US" sz="1700" dirty="0"/>
              <a:t> MC, </a:t>
            </a:r>
            <a:r>
              <a:rPr lang="en-US" sz="1700" dirty="0" err="1"/>
              <a:t>Shlansky</a:t>
            </a:r>
            <a:r>
              <a:rPr lang="en-US" sz="1700" dirty="0"/>
              <a:t>-Goldberg RD, </a:t>
            </a:r>
            <a:r>
              <a:rPr lang="en-US" sz="1700" dirty="0" err="1"/>
              <a:t>Itkin</a:t>
            </a:r>
            <a:r>
              <a:rPr lang="en-US" sz="1700" dirty="0"/>
              <a:t> M, </a:t>
            </a:r>
            <a:r>
              <a:rPr lang="en-US" sz="1700" dirty="0" err="1"/>
              <a:t>Trerotola</a:t>
            </a:r>
            <a:r>
              <a:rPr lang="en-US" sz="1700" dirty="0"/>
              <a:t> SO.  Percutaneous </a:t>
            </a:r>
            <a:r>
              <a:rPr lang="en-US" sz="1700" dirty="0" err="1"/>
              <a:t>transhepatic</a:t>
            </a:r>
            <a:r>
              <a:rPr lang="en-US" sz="1700" dirty="0"/>
              <a:t> venous access for hemodialysis.  J </a:t>
            </a:r>
            <a:r>
              <a:rPr lang="en-US" sz="1700" dirty="0" err="1"/>
              <a:t>Vasc</a:t>
            </a:r>
            <a:r>
              <a:rPr lang="en-US" sz="1700" dirty="0"/>
              <a:t> </a:t>
            </a:r>
            <a:r>
              <a:rPr lang="en-US" sz="1700" dirty="0" err="1"/>
              <a:t>Interv</a:t>
            </a:r>
            <a:r>
              <a:rPr lang="en-US" sz="1700" dirty="0"/>
              <a:t> </a:t>
            </a:r>
            <a:r>
              <a:rPr lang="en-US" sz="1700" dirty="0" err="1"/>
              <a:t>Radiol</a:t>
            </a:r>
            <a:r>
              <a:rPr lang="en-US" sz="1700" dirty="0"/>
              <a:t>. 2003 Sep;14(9 </a:t>
            </a:r>
            <a:r>
              <a:rPr lang="en-US" sz="1700" dirty="0" err="1"/>
              <a:t>Pt</a:t>
            </a:r>
            <a:r>
              <a:rPr lang="en-US" sz="1700" dirty="0"/>
              <a:t> 1):1187-90.</a:t>
            </a:r>
          </a:p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 err="1"/>
              <a:t>Forauer</a:t>
            </a:r>
            <a:r>
              <a:rPr lang="en-US" sz="1700" dirty="0"/>
              <a:t> AR, Brenner B, Haddad LF, </a:t>
            </a:r>
            <a:r>
              <a:rPr lang="en-US" sz="1700" dirty="0" err="1"/>
              <a:t>Bocchini</a:t>
            </a:r>
            <a:r>
              <a:rPr lang="en-US" sz="1700" dirty="0"/>
              <a:t> TP.  Placement of hemodialysis catheters through dilated external jugular and collateral veins in patients with internal jugular vein occlusions.  AJR Am J </a:t>
            </a:r>
            <a:r>
              <a:rPr lang="en-US" sz="1700" dirty="0" err="1"/>
              <a:t>Roentgenol</a:t>
            </a:r>
            <a:r>
              <a:rPr lang="en-US" sz="1700" dirty="0"/>
              <a:t>. 2000 Feb;174(2):361-2.</a:t>
            </a:r>
          </a:p>
          <a:p>
            <a:pPr marL="296621" indent="-198654" algn="just">
              <a:lnSpc>
                <a:spcPct val="85000"/>
              </a:lnSpc>
              <a:spcAft>
                <a:spcPct val="40000"/>
              </a:spcAft>
              <a:buFont typeface="Times" charset="0"/>
              <a:buAutoNum type="arabicPeriod"/>
              <a:defRPr/>
            </a:pPr>
            <a:r>
              <a:rPr lang="en-US" sz="1700" dirty="0" err="1"/>
              <a:t>Zaleski</a:t>
            </a:r>
            <a:r>
              <a:rPr lang="en-US" sz="1700" dirty="0"/>
              <a:t> GX, Funaki B, Lorenz JM, </a:t>
            </a:r>
            <a:r>
              <a:rPr lang="en-US" sz="1700" dirty="0" err="1"/>
              <a:t>Garofalo</a:t>
            </a:r>
            <a:r>
              <a:rPr lang="en-US" sz="1700" dirty="0"/>
              <a:t> RS, </a:t>
            </a:r>
            <a:r>
              <a:rPr lang="en-US" sz="1700" dirty="0" err="1"/>
              <a:t>Moscatel</a:t>
            </a:r>
            <a:r>
              <a:rPr lang="en-US" sz="1700" dirty="0"/>
              <a:t> MA, </a:t>
            </a:r>
            <a:r>
              <a:rPr lang="en-US" sz="1700" dirty="0" err="1"/>
              <a:t>Rosenblum</a:t>
            </a:r>
            <a:r>
              <a:rPr lang="en-US" sz="1700" dirty="0"/>
              <a:t> JD,</a:t>
            </a:r>
          </a:p>
        </p:txBody>
      </p:sp>
      <p:sp>
        <p:nvSpPr>
          <p:cNvPr id="65" name="Rectangle 33"/>
          <p:cNvSpPr>
            <a:spLocks noChangeArrowheads="1"/>
          </p:cNvSpPr>
          <p:nvPr/>
        </p:nvSpPr>
        <p:spPr bwMode="auto">
          <a:xfrm>
            <a:off x="12752572" y="20051486"/>
            <a:ext cx="3722914" cy="3490233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6" name="Rectangle 71"/>
          <p:cNvSpPr>
            <a:spLocks noChangeArrowheads="1"/>
          </p:cNvSpPr>
          <p:nvPr/>
        </p:nvSpPr>
        <p:spPr bwMode="auto">
          <a:xfrm>
            <a:off x="16606115" y="20051486"/>
            <a:ext cx="3722914" cy="3490233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7" name="Rectangle 72"/>
          <p:cNvSpPr>
            <a:spLocks noChangeArrowheads="1"/>
          </p:cNvSpPr>
          <p:nvPr/>
        </p:nvSpPr>
        <p:spPr bwMode="auto">
          <a:xfrm>
            <a:off x="12752572" y="23672347"/>
            <a:ext cx="3722914" cy="3490232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8" name="Rectangle 73"/>
          <p:cNvSpPr>
            <a:spLocks noChangeArrowheads="1"/>
          </p:cNvSpPr>
          <p:nvPr/>
        </p:nvSpPr>
        <p:spPr bwMode="auto">
          <a:xfrm>
            <a:off x="16606115" y="23672347"/>
            <a:ext cx="3722914" cy="3490232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69" name="Text Box 34"/>
          <p:cNvSpPr txBox="1">
            <a:spLocks noChangeArrowheads="1"/>
          </p:cNvSpPr>
          <p:nvPr/>
        </p:nvSpPr>
        <p:spPr bwMode="auto">
          <a:xfrm>
            <a:off x="12360687" y="27290486"/>
            <a:ext cx="8425543" cy="55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78373" tIns="39187" rIns="78373" bIns="39187">
            <a:spAutoFit/>
          </a:bodyPr>
          <a:lstStyle>
            <a:lvl1pPr marL="576263" indent="-576263"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690563"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Aft>
                <a:spcPct val="50000"/>
              </a:spcAft>
              <a:defRPr/>
            </a:pPr>
            <a:r>
              <a:rPr lang="en-US" sz="1700" b="1" dirty="0"/>
              <a:t>Figure 3</a:t>
            </a:r>
            <a:r>
              <a:rPr lang="en-US" sz="1700" dirty="0"/>
              <a:t>. </a:t>
            </a:r>
            <a:r>
              <a:rPr lang="en-US" sz="1700" dirty="0" err="1"/>
              <a:t>Fdgdffgjk;serj</a:t>
            </a:r>
            <a:r>
              <a:rPr lang="en-US" sz="1700" dirty="0"/>
              <a:t> </a:t>
            </a:r>
            <a:r>
              <a:rPr lang="en-US" sz="1700" dirty="0" err="1"/>
              <a:t>gfjg</a:t>
            </a:r>
            <a:r>
              <a:rPr lang="en-US" sz="1700" dirty="0"/>
              <a:t> </a:t>
            </a:r>
            <a:r>
              <a:rPr lang="en-US" sz="1700" dirty="0" err="1"/>
              <a:t>dfgked</a:t>
            </a:r>
            <a:r>
              <a:rPr lang="en-US" sz="1700" dirty="0"/>
              <a:t> </a:t>
            </a:r>
            <a:r>
              <a:rPr lang="en-US" sz="1700" dirty="0" err="1"/>
              <a:t>gklergkdgv</a:t>
            </a:r>
            <a:r>
              <a:rPr lang="en-US" sz="1700" dirty="0"/>
              <a:t> </a:t>
            </a:r>
            <a:r>
              <a:rPr lang="en-US" sz="1700" dirty="0" err="1"/>
              <a:t>ddklrgdkfg</a:t>
            </a:r>
            <a:r>
              <a:rPr lang="en-US" sz="1700" dirty="0"/>
              <a:t> </a:t>
            </a:r>
            <a:r>
              <a:rPr lang="en-US" sz="1700" dirty="0" err="1"/>
              <a:t>dogyertlht</a:t>
            </a:r>
            <a:r>
              <a:rPr lang="en-US" sz="1700" dirty="0"/>
              <a:t> </a:t>
            </a:r>
            <a:r>
              <a:rPr lang="en-US" sz="1700" dirty="0" err="1"/>
              <a:t>gkklfkhf</a:t>
            </a:r>
            <a:r>
              <a:rPr lang="en-US" sz="1700" dirty="0"/>
              <a:t>; </a:t>
            </a:r>
            <a:r>
              <a:rPr lang="en-US" sz="1700" dirty="0" err="1"/>
              <a:t>ghfkghfk</a:t>
            </a:r>
            <a:r>
              <a:rPr lang="en-US" sz="1700" dirty="0"/>
              <a:t> </a:t>
            </a:r>
            <a:r>
              <a:rPr lang="en-US" sz="1700" dirty="0" err="1"/>
              <a:t>kgdhgkl</a:t>
            </a:r>
            <a:r>
              <a:rPr lang="en-US" sz="1700" dirty="0"/>
              <a:t> </a:t>
            </a:r>
            <a:r>
              <a:rPr lang="en-US" sz="1700" dirty="0" err="1"/>
              <a:t>rtklgd</a:t>
            </a:r>
            <a:r>
              <a:rPr lang="en-US" sz="1700" dirty="0"/>
              <a:t> </a:t>
            </a:r>
            <a:r>
              <a:rPr lang="en-US" sz="1700" dirty="0" err="1"/>
              <a:t>fghklfh</a:t>
            </a:r>
            <a:r>
              <a:rPr lang="en-US" sz="1700" dirty="0"/>
              <a:t> </a:t>
            </a:r>
            <a:r>
              <a:rPr lang="en-US" sz="1700" dirty="0" err="1"/>
              <a:t>kfdhfkhfg</a:t>
            </a:r>
            <a:r>
              <a:rPr lang="en-US" sz="1700" dirty="0"/>
              <a:t>, </a:t>
            </a:r>
            <a:r>
              <a:rPr lang="en-US" sz="1700" dirty="0" err="1"/>
              <a:t>gd;lfgdkl</a:t>
            </a:r>
            <a:r>
              <a:rPr lang="en-US" sz="1700" dirty="0"/>
              <a:t> </a:t>
            </a:r>
            <a:r>
              <a:rPr lang="en-US" sz="1700" dirty="0" err="1"/>
              <a:t>hkldfg</a:t>
            </a:r>
            <a:r>
              <a:rPr lang="en-US" sz="1700" dirty="0"/>
              <a:t> </a:t>
            </a:r>
            <a:r>
              <a:rPr lang="en-US" sz="1700" dirty="0" err="1"/>
              <a:t>fhkdfltyothlfg</a:t>
            </a:r>
            <a:r>
              <a:rPr lang="en-US" sz="1700" dirty="0"/>
              <a:t> </a:t>
            </a:r>
            <a:r>
              <a:rPr lang="en-US" sz="1700" dirty="0" err="1"/>
              <a:t>hkfg</a:t>
            </a:r>
            <a:r>
              <a:rPr lang="en-US" sz="1700" dirty="0"/>
              <a:t> </a:t>
            </a:r>
            <a:r>
              <a:rPr lang="en-US" sz="1700" dirty="0" err="1"/>
              <a:t>rfthlrdhldrk</a:t>
            </a:r>
            <a:r>
              <a:rPr lang="en-US" sz="1700" dirty="0"/>
              <a:t> the</a:t>
            </a:r>
          </a:p>
        </p:txBody>
      </p:sp>
      <p:sp>
        <p:nvSpPr>
          <p:cNvPr id="70" name="Rectangle 33"/>
          <p:cNvSpPr>
            <a:spLocks noChangeArrowheads="1"/>
          </p:cNvSpPr>
          <p:nvPr/>
        </p:nvSpPr>
        <p:spPr bwMode="auto">
          <a:xfrm>
            <a:off x="12687258" y="10058400"/>
            <a:ext cx="3722914" cy="3490233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16540801" y="10058400"/>
            <a:ext cx="3722914" cy="3490233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2" name="Rectangle 72"/>
          <p:cNvSpPr>
            <a:spLocks noChangeArrowheads="1"/>
          </p:cNvSpPr>
          <p:nvPr/>
        </p:nvSpPr>
        <p:spPr bwMode="auto">
          <a:xfrm>
            <a:off x="12687258" y="13679261"/>
            <a:ext cx="3722914" cy="3490232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3" name="Rectangle 73"/>
          <p:cNvSpPr>
            <a:spLocks noChangeArrowheads="1"/>
          </p:cNvSpPr>
          <p:nvPr/>
        </p:nvSpPr>
        <p:spPr bwMode="auto">
          <a:xfrm>
            <a:off x="16540801" y="13679261"/>
            <a:ext cx="3722914" cy="3490232"/>
          </a:xfrm>
          <a:prstGeom prst="rect">
            <a:avLst/>
          </a:prstGeom>
          <a:solidFill>
            <a:srgbClr val="F0F4F6"/>
          </a:solidFill>
          <a:ln w="9525">
            <a:solidFill>
              <a:srgbClr val="233C7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8373" tIns="39187" rIns="78373" bIns="39187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74" name="Text Box 34"/>
          <p:cNvSpPr txBox="1">
            <a:spLocks noChangeArrowheads="1"/>
          </p:cNvSpPr>
          <p:nvPr/>
        </p:nvSpPr>
        <p:spPr bwMode="auto">
          <a:xfrm>
            <a:off x="12295372" y="17297400"/>
            <a:ext cx="8425543" cy="557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78373" tIns="39187" rIns="78373" bIns="39187">
            <a:spAutoFit/>
          </a:bodyPr>
          <a:lstStyle>
            <a:lvl1pPr marL="576263" indent="-576263"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690563"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defTabSz="576263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defTabSz="576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Aft>
                <a:spcPct val="50000"/>
              </a:spcAft>
              <a:defRPr/>
            </a:pPr>
            <a:r>
              <a:rPr lang="en-US" sz="1700" b="1" dirty="0"/>
              <a:t>Figure 3</a:t>
            </a:r>
            <a:r>
              <a:rPr lang="en-US" sz="1700" dirty="0"/>
              <a:t>. </a:t>
            </a:r>
            <a:r>
              <a:rPr lang="en-US" sz="1700" dirty="0" err="1"/>
              <a:t>Fdgdffgjk;serj</a:t>
            </a:r>
            <a:r>
              <a:rPr lang="en-US" sz="1700" dirty="0"/>
              <a:t> </a:t>
            </a:r>
            <a:r>
              <a:rPr lang="en-US" sz="1700" dirty="0" err="1"/>
              <a:t>gfjg</a:t>
            </a:r>
            <a:r>
              <a:rPr lang="en-US" sz="1700" dirty="0"/>
              <a:t> </a:t>
            </a:r>
            <a:r>
              <a:rPr lang="en-US" sz="1700" dirty="0" err="1"/>
              <a:t>dfgked</a:t>
            </a:r>
            <a:r>
              <a:rPr lang="en-US" sz="1700" dirty="0"/>
              <a:t> </a:t>
            </a:r>
            <a:r>
              <a:rPr lang="en-US" sz="1700" dirty="0" err="1"/>
              <a:t>gklergkdgv</a:t>
            </a:r>
            <a:r>
              <a:rPr lang="en-US" sz="1700" dirty="0"/>
              <a:t> </a:t>
            </a:r>
            <a:r>
              <a:rPr lang="en-US" sz="1700" dirty="0" err="1"/>
              <a:t>ddklrgdkfg</a:t>
            </a:r>
            <a:r>
              <a:rPr lang="en-US" sz="1700" dirty="0"/>
              <a:t> </a:t>
            </a:r>
            <a:r>
              <a:rPr lang="en-US" sz="1700" dirty="0" err="1"/>
              <a:t>dogyertlht</a:t>
            </a:r>
            <a:r>
              <a:rPr lang="en-US" sz="1700" dirty="0"/>
              <a:t> </a:t>
            </a:r>
            <a:r>
              <a:rPr lang="en-US" sz="1700" dirty="0" err="1"/>
              <a:t>gkklfkhf</a:t>
            </a:r>
            <a:r>
              <a:rPr lang="en-US" sz="1700" dirty="0"/>
              <a:t>; </a:t>
            </a:r>
            <a:r>
              <a:rPr lang="en-US" sz="1700" dirty="0" err="1"/>
              <a:t>ghfkghfk</a:t>
            </a:r>
            <a:r>
              <a:rPr lang="en-US" sz="1700" dirty="0"/>
              <a:t> </a:t>
            </a:r>
            <a:r>
              <a:rPr lang="en-US" sz="1700" dirty="0" err="1"/>
              <a:t>kgdhgkl</a:t>
            </a:r>
            <a:r>
              <a:rPr lang="en-US" sz="1700" dirty="0"/>
              <a:t> </a:t>
            </a:r>
            <a:r>
              <a:rPr lang="en-US" sz="1700" dirty="0" err="1"/>
              <a:t>rtklgd</a:t>
            </a:r>
            <a:r>
              <a:rPr lang="en-US" sz="1700" dirty="0"/>
              <a:t> </a:t>
            </a:r>
            <a:r>
              <a:rPr lang="en-US" sz="1700" dirty="0" err="1"/>
              <a:t>fghklfh</a:t>
            </a:r>
            <a:r>
              <a:rPr lang="en-US" sz="1700" dirty="0"/>
              <a:t> </a:t>
            </a:r>
            <a:r>
              <a:rPr lang="en-US" sz="1700" dirty="0" err="1"/>
              <a:t>kfdhfkhfg</a:t>
            </a:r>
            <a:r>
              <a:rPr lang="en-US" sz="1700" dirty="0"/>
              <a:t>, </a:t>
            </a:r>
            <a:r>
              <a:rPr lang="en-US" sz="1700" dirty="0" err="1"/>
              <a:t>gd;lfgdkl</a:t>
            </a:r>
            <a:r>
              <a:rPr lang="en-US" sz="1700" dirty="0"/>
              <a:t> </a:t>
            </a:r>
            <a:r>
              <a:rPr lang="en-US" sz="1700" dirty="0" err="1"/>
              <a:t>hkldfg</a:t>
            </a:r>
            <a:r>
              <a:rPr lang="en-US" sz="1700" dirty="0"/>
              <a:t> </a:t>
            </a:r>
            <a:r>
              <a:rPr lang="en-US" sz="1700" dirty="0" err="1"/>
              <a:t>fhkdfltyothlfg</a:t>
            </a:r>
            <a:r>
              <a:rPr lang="en-US" sz="1700" dirty="0"/>
              <a:t> </a:t>
            </a:r>
            <a:r>
              <a:rPr lang="en-US" sz="1700" dirty="0" err="1"/>
              <a:t>hkfg</a:t>
            </a:r>
            <a:r>
              <a:rPr lang="en-US" sz="1700" dirty="0"/>
              <a:t> </a:t>
            </a:r>
            <a:r>
              <a:rPr lang="en-US" sz="1700" dirty="0" err="1"/>
              <a:t>rfthlrdhldrk</a:t>
            </a:r>
            <a:r>
              <a:rPr lang="en-US" sz="1700" dirty="0"/>
              <a:t> the</a:t>
            </a:r>
          </a:p>
        </p:txBody>
      </p:sp>
    </p:spTree>
    <p:extLst>
      <p:ext uri="{BB962C8B-B14F-4D97-AF65-F5344CB8AC3E}">
        <p14:creationId xmlns:p14="http://schemas.microsoft.com/office/powerpoint/2010/main" val="1283431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916</Words>
  <Application>Microsoft Macintosh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Helvetica</vt:lpstr>
      <vt:lpstr>ＭＳ Ｐゴシック</vt:lpstr>
      <vt:lpstr>Times</vt:lpstr>
      <vt:lpstr>Times New Roman</vt:lpstr>
      <vt:lpstr>Arial</vt:lpstr>
      <vt:lpstr>Office Theme</vt:lpstr>
      <vt:lpstr>PowerPoint Presentation</vt:lpstr>
    </vt:vector>
  </TitlesOfParts>
  <Company>Mount Sinai School of Medicine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Neuroscience</dc:creator>
  <cp:lastModifiedBy>Veronica Szarejko</cp:lastModifiedBy>
  <cp:revision>11</cp:revision>
  <dcterms:created xsi:type="dcterms:W3CDTF">2013-11-07T19:05:13Z</dcterms:created>
  <dcterms:modified xsi:type="dcterms:W3CDTF">2017-02-12T18:49:28Z</dcterms:modified>
</cp:coreProperties>
</file>